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DM Sans" charset="1" panose="00000000000000000000"/>
      <p:regular r:id="rId41"/>
    </p:embeddedFont>
    <p:embeddedFont>
      <p:font typeface="Baloo" charset="1" panose="03080902040302020200"/>
      <p:regular r:id="rId42"/>
    </p:embeddedFont>
    <p:embeddedFont>
      <p:font typeface="DM Sans Bold" charset="1" panose="00000000000000000000"/>
      <p:regular r:id="rId43"/>
    </p:embeddedFont>
    <p:embeddedFont>
      <p:font typeface="Canva Sans" charset="1" panose="020B0503030501040103"/>
      <p:regular r:id="rId44"/>
    </p:embeddedFont>
    <p:embeddedFont>
      <p:font typeface="Canva Sans Bold" charset="1" panose="020B0803030501040103"/>
      <p:regular r:id="rId45"/>
    </p:embeddedFont>
    <p:embeddedFont>
      <p:font typeface="Calistoga" charset="1" panose="000005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9F0E9"/>
        </a:solidFill>
      </p:bgPr>
    </p:bg>
    <p:spTree>
      <p:nvGrpSpPr>
        <p:cNvPr id="1" name=""/>
        <p:cNvGrpSpPr/>
        <p:nvPr/>
      </p:nvGrpSpPr>
      <p:grpSpPr>
        <a:xfrm>
          <a:off x="0" y="0"/>
          <a:ext cx="0" cy="0"/>
          <a:chOff x="0" y="0"/>
          <a:chExt cx="0" cy="0"/>
        </a:xfrm>
      </p:grpSpPr>
      <p:sp>
        <p:nvSpPr>
          <p:cNvPr name="Freeform 2" id="2"/>
          <p:cNvSpPr/>
          <p:nvPr/>
        </p:nvSpPr>
        <p:spPr>
          <a:xfrm flipH="false" flipV="false" rot="7567516">
            <a:off x="-3534192" y="-2083648"/>
            <a:ext cx="11311898" cy="9131179"/>
          </a:xfrm>
          <a:custGeom>
            <a:avLst/>
            <a:gdLst/>
            <a:ahLst/>
            <a:cxnLst/>
            <a:rect r="r" b="b" t="t" l="l"/>
            <a:pathLst>
              <a:path h="9131179" w="11311898">
                <a:moveTo>
                  <a:pt x="0" y="0"/>
                </a:moveTo>
                <a:lnTo>
                  <a:pt x="11311897" y="0"/>
                </a:lnTo>
                <a:lnTo>
                  <a:pt x="11311897" y="9131180"/>
                </a:lnTo>
                <a:lnTo>
                  <a:pt x="0" y="9131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136342"/>
            <a:ext cx="6293221" cy="7121958"/>
          </a:xfrm>
          <a:custGeom>
            <a:avLst/>
            <a:gdLst/>
            <a:ahLst/>
            <a:cxnLst/>
            <a:rect r="r" b="b" t="t" l="l"/>
            <a:pathLst>
              <a:path h="7121958" w="6293221">
                <a:moveTo>
                  <a:pt x="0" y="0"/>
                </a:moveTo>
                <a:lnTo>
                  <a:pt x="6293221" y="0"/>
                </a:lnTo>
                <a:lnTo>
                  <a:pt x="6293221" y="7121958"/>
                </a:lnTo>
                <a:lnTo>
                  <a:pt x="0" y="71219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697779" y="5360941"/>
            <a:ext cx="15353903" cy="9852117"/>
          </a:xfrm>
          <a:custGeom>
            <a:avLst/>
            <a:gdLst/>
            <a:ahLst/>
            <a:cxnLst/>
            <a:rect r="r" b="b" t="t" l="l"/>
            <a:pathLst>
              <a:path h="9852117" w="15353903">
                <a:moveTo>
                  <a:pt x="0" y="0"/>
                </a:moveTo>
                <a:lnTo>
                  <a:pt x="15353904" y="0"/>
                </a:lnTo>
                <a:lnTo>
                  <a:pt x="15353904" y="9852118"/>
                </a:lnTo>
                <a:lnTo>
                  <a:pt x="0" y="98521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5" id="5"/>
          <p:cNvSpPr txBox="true"/>
          <p:nvPr/>
        </p:nvSpPr>
        <p:spPr>
          <a:xfrm rot="0">
            <a:off x="1028700" y="981075"/>
            <a:ext cx="7197152" cy="463144"/>
          </a:xfrm>
          <a:prstGeom prst="rect">
            <a:avLst/>
          </a:prstGeom>
        </p:spPr>
        <p:txBody>
          <a:bodyPr anchor="t" rtlCol="false" tIns="0" lIns="0" bIns="0" rIns="0">
            <a:spAutoFit/>
          </a:bodyPr>
          <a:lstStyle/>
          <a:p>
            <a:pPr algn="l">
              <a:lnSpc>
                <a:spcPts val="3872"/>
              </a:lnSpc>
            </a:pPr>
            <a:r>
              <a:rPr lang="en-US" sz="2765">
                <a:solidFill>
                  <a:srgbClr val="000000"/>
                </a:solidFill>
                <a:latin typeface="DM Sans"/>
              </a:rPr>
              <a:t>Proyecto Final: Inteligencia Artificial - 7164</a:t>
            </a:r>
          </a:p>
        </p:txBody>
      </p:sp>
      <p:sp>
        <p:nvSpPr>
          <p:cNvPr name="TextBox 6" id="6"/>
          <p:cNvSpPr txBox="true"/>
          <p:nvPr/>
        </p:nvSpPr>
        <p:spPr>
          <a:xfrm rot="0">
            <a:off x="15183056" y="1010414"/>
            <a:ext cx="2076244" cy="433805"/>
          </a:xfrm>
          <a:prstGeom prst="rect">
            <a:avLst/>
          </a:prstGeom>
        </p:spPr>
        <p:txBody>
          <a:bodyPr anchor="t" rtlCol="false" tIns="0" lIns="0" bIns="0" rIns="0">
            <a:spAutoFit/>
          </a:bodyPr>
          <a:lstStyle/>
          <a:p>
            <a:pPr algn="r">
              <a:lnSpc>
                <a:spcPts val="3687"/>
              </a:lnSpc>
            </a:pPr>
            <a:r>
              <a:rPr lang="en-US" sz="2634">
                <a:solidFill>
                  <a:srgbClr val="000000"/>
                </a:solidFill>
                <a:latin typeface="DM Sans"/>
              </a:rPr>
              <a:t>Séú Séú Pu+</a:t>
            </a:r>
          </a:p>
        </p:txBody>
      </p:sp>
      <p:grpSp>
        <p:nvGrpSpPr>
          <p:cNvPr name="Group 7" id="7"/>
          <p:cNvGrpSpPr/>
          <p:nvPr/>
        </p:nvGrpSpPr>
        <p:grpSpPr>
          <a:xfrm rot="0">
            <a:off x="8225852" y="3333799"/>
            <a:ext cx="9446773" cy="4699438"/>
            <a:chOff x="0" y="0"/>
            <a:chExt cx="12595697" cy="6265918"/>
          </a:xfrm>
        </p:grpSpPr>
        <p:sp>
          <p:nvSpPr>
            <p:cNvPr name="TextBox 8" id="8"/>
            <p:cNvSpPr txBox="true"/>
            <p:nvPr/>
          </p:nvSpPr>
          <p:spPr>
            <a:xfrm rot="0">
              <a:off x="261744" y="4929722"/>
              <a:ext cx="12333953" cy="1336196"/>
            </a:xfrm>
            <a:prstGeom prst="rect">
              <a:avLst/>
            </a:prstGeom>
          </p:spPr>
          <p:txBody>
            <a:bodyPr anchor="t" rtlCol="false" tIns="0" lIns="0" bIns="0" rIns="0">
              <a:spAutoFit/>
            </a:bodyPr>
            <a:lstStyle/>
            <a:p>
              <a:pPr algn="just">
                <a:lnSpc>
                  <a:spcPts val="2610"/>
                </a:lnSpc>
              </a:pPr>
              <a:r>
                <a:rPr lang="en-US" sz="2610">
                  <a:solidFill>
                    <a:srgbClr val="F9F0E9"/>
                  </a:solidFill>
                  <a:latin typeface="DM Sans"/>
                </a:rPr>
                <a:t>Ana Cristina Cuevas Garcia</a:t>
              </a:r>
            </a:p>
            <a:p>
              <a:pPr algn="just">
                <a:lnSpc>
                  <a:spcPts val="2610"/>
                </a:lnSpc>
              </a:pPr>
              <a:r>
                <a:rPr lang="en-US" sz="2610">
                  <a:solidFill>
                    <a:srgbClr val="F9F0E9"/>
                  </a:solidFill>
                  <a:latin typeface="DM Sans"/>
                </a:rPr>
                <a:t>Derek Saúl Morán Pérez</a:t>
              </a:r>
            </a:p>
            <a:p>
              <a:pPr algn="just" marL="0" indent="0" lvl="0">
                <a:lnSpc>
                  <a:spcPts val="2610"/>
                </a:lnSpc>
                <a:spcBef>
                  <a:spcPct val="0"/>
                </a:spcBef>
              </a:pPr>
              <a:r>
                <a:rPr lang="en-US" sz="2610">
                  <a:solidFill>
                    <a:srgbClr val="F9F0E9"/>
                  </a:solidFill>
                  <a:latin typeface="DM Sans"/>
                </a:rPr>
                <a:t>Emiliano Vicaña Garcia</a:t>
              </a:r>
            </a:p>
          </p:txBody>
        </p:sp>
        <p:sp>
          <p:nvSpPr>
            <p:cNvPr name="TextBox 9" id="9"/>
            <p:cNvSpPr txBox="true"/>
            <p:nvPr/>
          </p:nvSpPr>
          <p:spPr>
            <a:xfrm rot="0">
              <a:off x="0" y="133350"/>
              <a:ext cx="12595697" cy="4311857"/>
            </a:xfrm>
            <a:prstGeom prst="rect">
              <a:avLst/>
            </a:prstGeom>
          </p:spPr>
          <p:txBody>
            <a:bodyPr anchor="t" rtlCol="false" tIns="0" lIns="0" bIns="0" rIns="0">
              <a:spAutoFit/>
            </a:bodyPr>
            <a:lstStyle/>
            <a:p>
              <a:pPr algn="l" marL="0" indent="0" lvl="0">
                <a:lnSpc>
                  <a:spcPts val="8321"/>
                </a:lnSpc>
              </a:pPr>
              <a:r>
                <a:rPr lang="en-US" sz="8158">
                  <a:solidFill>
                    <a:srgbClr val="000000"/>
                  </a:solidFill>
                  <a:latin typeface="Baloo"/>
                </a:rPr>
                <a:t>CLASIFICACIÓN DE RADIOGRAFÍAS SOBRE </a:t>
              </a:r>
              <a:r>
                <a:rPr lang="en-US" sz="8158">
                  <a:solidFill>
                    <a:srgbClr val="000000"/>
                  </a:solidFill>
                  <a:latin typeface="Baloo"/>
                </a:rPr>
                <a:t> ALZHEIMER</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9F0E9"/>
        </a:solidFill>
      </p:bgPr>
    </p:bg>
    <p:spTree>
      <p:nvGrpSpPr>
        <p:cNvPr id="1" name=""/>
        <p:cNvGrpSpPr/>
        <p:nvPr/>
      </p:nvGrpSpPr>
      <p:grpSpPr>
        <a:xfrm>
          <a:off x="0" y="0"/>
          <a:ext cx="0" cy="0"/>
          <a:chOff x="0" y="0"/>
          <a:chExt cx="0" cy="0"/>
        </a:xfrm>
      </p:grpSpPr>
      <p:sp>
        <p:nvSpPr>
          <p:cNvPr name="Freeform 2" id="2"/>
          <p:cNvSpPr/>
          <p:nvPr/>
        </p:nvSpPr>
        <p:spPr>
          <a:xfrm flipH="false" flipV="false" rot="0">
            <a:off x="3394766" y="1028700"/>
            <a:ext cx="11498468" cy="8864624"/>
          </a:xfrm>
          <a:custGeom>
            <a:avLst/>
            <a:gdLst/>
            <a:ahLst/>
            <a:cxnLst/>
            <a:rect r="r" b="b" t="t" l="l"/>
            <a:pathLst>
              <a:path h="8864624" w="11498468">
                <a:moveTo>
                  <a:pt x="0" y="0"/>
                </a:moveTo>
                <a:lnTo>
                  <a:pt x="11498468" y="0"/>
                </a:lnTo>
                <a:lnTo>
                  <a:pt x="11498468" y="8864624"/>
                </a:lnTo>
                <a:lnTo>
                  <a:pt x="0" y="8864624"/>
                </a:lnTo>
                <a:lnTo>
                  <a:pt x="0" y="0"/>
                </a:lnTo>
                <a:close/>
              </a:path>
            </a:pathLst>
          </a:custGeom>
          <a:blipFill>
            <a:blip r:embed="rId2"/>
            <a:stretch>
              <a:fillRect l="0" t="-484" r="0" b="-484"/>
            </a:stretch>
          </a:blipFill>
        </p:spPr>
      </p:sp>
      <p:sp>
        <p:nvSpPr>
          <p:cNvPr name="TextBox 3" id="3"/>
          <p:cNvSpPr txBox="true"/>
          <p:nvPr/>
        </p:nvSpPr>
        <p:spPr>
          <a:xfrm rot="0">
            <a:off x="1028700" y="357662"/>
            <a:ext cx="8353093" cy="917771"/>
          </a:xfrm>
          <a:prstGeom prst="rect">
            <a:avLst/>
          </a:prstGeom>
        </p:spPr>
        <p:txBody>
          <a:bodyPr anchor="t" rtlCol="false" tIns="0" lIns="0" bIns="0" rIns="0">
            <a:spAutoFit/>
          </a:bodyPr>
          <a:lstStyle/>
          <a:p>
            <a:pPr algn="l" marL="0" indent="0" lvl="0">
              <a:lnSpc>
                <a:spcPts val="6834"/>
              </a:lnSpc>
              <a:spcBef>
                <a:spcPct val="0"/>
              </a:spcBef>
            </a:pPr>
            <a:r>
              <a:rPr lang="en-US" sz="6834">
                <a:solidFill>
                  <a:srgbClr val="000000"/>
                </a:solidFill>
                <a:latin typeface="Baloo"/>
              </a:rPr>
              <a:t>CANTIDAD DE DATOS</a:t>
            </a:r>
          </a:p>
        </p:txBody>
      </p:sp>
      <p:sp>
        <p:nvSpPr>
          <p:cNvPr name="TextBox 4" id="4"/>
          <p:cNvSpPr txBox="true"/>
          <p:nvPr/>
        </p:nvSpPr>
        <p:spPr>
          <a:xfrm rot="0">
            <a:off x="5775251" y="5985698"/>
            <a:ext cx="496342" cy="463144"/>
          </a:xfrm>
          <a:prstGeom prst="rect">
            <a:avLst/>
          </a:prstGeom>
        </p:spPr>
        <p:txBody>
          <a:bodyPr anchor="t" rtlCol="false" tIns="0" lIns="0" bIns="0" rIns="0">
            <a:spAutoFit/>
          </a:bodyPr>
          <a:lstStyle/>
          <a:p>
            <a:pPr algn="ctr">
              <a:lnSpc>
                <a:spcPts val="3872"/>
              </a:lnSpc>
              <a:spcBef>
                <a:spcPct val="0"/>
              </a:spcBef>
            </a:pPr>
            <a:r>
              <a:rPr lang="en-US" sz="2765">
                <a:solidFill>
                  <a:srgbClr val="000000"/>
                </a:solidFill>
                <a:latin typeface="DM Sans Bold"/>
              </a:rPr>
              <a:t>717</a:t>
            </a:r>
          </a:p>
        </p:txBody>
      </p:sp>
      <p:sp>
        <p:nvSpPr>
          <p:cNvPr name="TextBox 5" id="5"/>
          <p:cNvSpPr txBox="true"/>
          <p:nvPr/>
        </p:nvSpPr>
        <p:spPr>
          <a:xfrm rot="0">
            <a:off x="8290937" y="8376306"/>
            <a:ext cx="418356" cy="463144"/>
          </a:xfrm>
          <a:prstGeom prst="rect">
            <a:avLst/>
          </a:prstGeom>
        </p:spPr>
        <p:txBody>
          <a:bodyPr anchor="t" rtlCol="false" tIns="0" lIns="0" bIns="0" rIns="0">
            <a:spAutoFit/>
          </a:bodyPr>
          <a:lstStyle/>
          <a:p>
            <a:pPr algn="ctr">
              <a:lnSpc>
                <a:spcPts val="3872"/>
              </a:lnSpc>
              <a:spcBef>
                <a:spcPct val="0"/>
              </a:spcBef>
            </a:pPr>
            <a:r>
              <a:rPr lang="en-US" sz="2765">
                <a:solidFill>
                  <a:srgbClr val="000000"/>
                </a:solidFill>
                <a:latin typeface="DM Sans Bold"/>
              </a:rPr>
              <a:t>52</a:t>
            </a:r>
          </a:p>
        </p:txBody>
      </p:sp>
      <p:sp>
        <p:nvSpPr>
          <p:cNvPr name="TextBox 6" id="6"/>
          <p:cNvSpPr txBox="true"/>
          <p:nvPr/>
        </p:nvSpPr>
        <p:spPr>
          <a:xfrm rot="0">
            <a:off x="10414656" y="1467991"/>
            <a:ext cx="948630" cy="463144"/>
          </a:xfrm>
          <a:prstGeom prst="rect">
            <a:avLst/>
          </a:prstGeom>
        </p:spPr>
        <p:txBody>
          <a:bodyPr anchor="t" rtlCol="false" tIns="0" lIns="0" bIns="0" rIns="0">
            <a:spAutoFit/>
          </a:bodyPr>
          <a:lstStyle/>
          <a:p>
            <a:pPr algn="ctr">
              <a:lnSpc>
                <a:spcPts val="3872"/>
              </a:lnSpc>
              <a:spcBef>
                <a:spcPct val="0"/>
              </a:spcBef>
            </a:pPr>
            <a:r>
              <a:rPr lang="en-US" sz="2765">
                <a:solidFill>
                  <a:srgbClr val="000000"/>
                </a:solidFill>
                <a:latin typeface="DM Sans Bold"/>
              </a:rPr>
              <a:t>2000</a:t>
            </a:r>
          </a:p>
        </p:txBody>
      </p:sp>
      <p:sp>
        <p:nvSpPr>
          <p:cNvPr name="TextBox 7" id="7"/>
          <p:cNvSpPr txBox="true"/>
          <p:nvPr/>
        </p:nvSpPr>
        <p:spPr>
          <a:xfrm rot="0">
            <a:off x="12954901" y="2135150"/>
            <a:ext cx="731937" cy="463144"/>
          </a:xfrm>
          <a:prstGeom prst="rect">
            <a:avLst/>
          </a:prstGeom>
        </p:spPr>
        <p:txBody>
          <a:bodyPr anchor="t" rtlCol="false" tIns="0" lIns="0" bIns="0" rIns="0">
            <a:spAutoFit/>
          </a:bodyPr>
          <a:lstStyle/>
          <a:p>
            <a:pPr algn="ctr">
              <a:lnSpc>
                <a:spcPts val="3872"/>
              </a:lnSpc>
              <a:spcBef>
                <a:spcPct val="0"/>
              </a:spcBef>
            </a:pPr>
            <a:r>
              <a:rPr lang="en-US" sz="2765">
                <a:solidFill>
                  <a:srgbClr val="000000"/>
                </a:solidFill>
                <a:latin typeface="DM Sans Bold"/>
              </a:rPr>
              <a:t>1792</a:t>
            </a:r>
          </a:p>
        </p:txBody>
      </p:sp>
      <p:sp>
        <p:nvSpPr>
          <p:cNvPr name="TextBox 8" id="8"/>
          <p:cNvSpPr txBox="true"/>
          <p:nvPr/>
        </p:nvSpPr>
        <p:spPr>
          <a:xfrm rot="0">
            <a:off x="15438043" y="4880622"/>
            <a:ext cx="241205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Total: 4561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9F0E9"/>
        </a:solidFill>
      </p:bgPr>
    </p:bg>
    <p:spTree>
      <p:nvGrpSpPr>
        <p:cNvPr id="1" name=""/>
        <p:cNvGrpSpPr/>
        <p:nvPr/>
      </p:nvGrpSpPr>
      <p:grpSpPr>
        <a:xfrm>
          <a:off x="0" y="0"/>
          <a:ext cx="0" cy="0"/>
          <a:chOff x="0" y="0"/>
          <a:chExt cx="0" cy="0"/>
        </a:xfrm>
      </p:grpSpPr>
      <p:sp>
        <p:nvSpPr>
          <p:cNvPr name="Freeform 2" id="2"/>
          <p:cNvSpPr/>
          <p:nvPr/>
        </p:nvSpPr>
        <p:spPr>
          <a:xfrm flipH="false" flipV="false" rot="7567516">
            <a:off x="12632051" y="-2850816"/>
            <a:ext cx="11311898" cy="9131179"/>
          </a:xfrm>
          <a:custGeom>
            <a:avLst/>
            <a:gdLst/>
            <a:ahLst/>
            <a:cxnLst/>
            <a:rect r="r" b="b" t="t" l="l"/>
            <a:pathLst>
              <a:path h="9131179" w="11311898">
                <a:moveTo>
                  <a:pt x="0" y="0"/>
                </a:moveTo>
                <a:lnTo>
                  <a:pt x="11311898" y="0"/>
                </a:lnTo>
                <a:lnTo>
                  <a:pt x="11311898" y="9131179"/>
                </a:lnTo>
                <a:lnTo>
                  <a:pt x="0" y="91311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62692" y="4048850"/>
            <a:ext cx="15353903" cy="9852117"/>
          </a:xfrm>
          <a:custGeom>
            <a:avLst/>
            <a:gdLst/>
            <a:ahLst/>
            <a:cxnLst/>
            <a:rect r="r" b="b" t="t" l="l"/>
            <a:pathLst>
              <a:path h="9852117" w="15353903">
                <a:moveTo>
                  <a:pt x="0" y="0"/>
                </a:moveTo>
                <a:lnTo>
                  <a:pt x="15353903" y="0"/>
                </a:lnTo>
                <a:lnTo>
                  <a:pt x="15353903" y="9852117"/>
                </a:lnTo>
                <a:lnTo>
                  <a:pt x="0" y="98521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2132946" y="3681302"/>
            <a:ext cx="5522596" cy="6526704"/>
          </a:xfrm>
          <a:custGeom>
            <a:avLst/>
            <a:gdLst/>
            <a:ahLst/>
            <a:cxnLst/>
            <a:rect r="r" b="b" t="t" l="l"/>
            <a:pathLst>
              <a:path h="6526704" w="5522596">
                <a:moveTo>
                  <a:pt x="0" y="0"/>
                </a:moveTo>
                <a:lnTo>
                  <a:pt x="5522596" y="0"/>
                </a:lnTo>
                <a:lnTo>
                  <a:pt x="5522596" y="6526704"/>
                </a:lnTo>
                <a:lnTo>
                  <a:pt x="0" y="6526704"/>
                </a:lnTo>
                <a:lnTo>
                  <a:pt x="0" y="0"/>
                </a:lnTo>
                <a:close/>
              </a:path>
            </a:pathLst>
          </a:custGeom>
          <a:blipFill>
            <a:blip r:embed="rId6"/>
            <a:stretch>
              <a:fillRect l="0" t="0" r="0" b="0"/>
            </a:stretch>
          </a:blipFill>
        </p:spPr>
      </p:sp>
      <p:sp>
        <p:nvSpPr>
          <p:cNvPr name="Freeform 5" id="5"/>
          <p:cNvSpPr/>
          <p:nvPr/>
        </p:nvSpPr>
        <p:spPr>
          <a:xfrm flipH="false" flipV="false" rot="0">
            <a:off x="10745910" y="4178117"/>
            <a:ext cx="5522596" cy="5533075"/>
          </a:xfrm>
          <a:custGeom>
            <a:avLst/>
            <a:gdLst/>
            <a:ahLst/>
            <a:cxnLst/>
            <a:rect r="r" b="b" t="t" l="l"/>
            <a:pathLst>
              <a:path h="5533075" w="5522596">
                <a:moveTo>
                  <a:pt x="0" y="0"/>
                </a:moveTo>
                <a:lnTo>
                  <a:pt x="5522596" y="0"/>
                </a:lnTo>
                <a:lnTo>
                  <a:pt x="5522596" y="5533075"/>
                </a:lnTo>
                <a:lnTo>
                  <a:pt x="0" y="5533075"/>
                </a:lnTo>
                <a:lnTo>
                  <a:pt x="0" y="0"/>
                </a:lnTo>
                <a:close/>
              </a:path>
            </a:pathLst>
          </a:custGeom>
          <a:blipFill>
            <a:blip r:embed="rId7"/>
            <a:stretch>
              <a:fillRect l="0" t="0" r="0" b="0"/>
            </a:stretch>
          </a:blipFill>
        </p:spPr>
      </p:sp>
      <p:pic>
        <p:nvPicPr>
          <p:cNvPr name="Picture 6" id="6"/>
          <p:cNvPicPr>
            <a:picLocks noChangeAspect="true"/>
          </p:cNvPicPr>
          <p:nvPr/>
        </p:nvPicPr>
        <p:blipFill>
          <a:blip r:embed="rId8"/>
          <a:srcRect l="0" t="0" r="0" b="0"/>
          <a:stretch>
            <a:fillRect/>
          </a:stretch>
        </p:blipFill>
        <p:spPr>
          <a:xfrm flipH="false" flipV="false" rot="0">
            <a:off x="7511114" y="6209856"/>
            <a:ext cx="3265772" cy="1469597"/>
          </a:xfrm>
          <a:prstGeom prst="rect">
            <a:avLst/>
          </a:prstGeom>
        </p:spPr>
      </p:pic>
      <p:sp>
        <p:nvSpPr>
          <p:cNvPr name="TextBox 7" id="7"/>
          <p:cNvSpPr txBox="true"/>
          <p:nvPr/>
        </p:nvSpPr>
        <p:spPr>
          <a:xfrm rot="0">
            <a:off x="598275" y="896419"/>
            <a:ext cx="12123822" cy="1343018"/>
          </a:xfrm>
          <a:prstGeom prst="rect">
            <a:avLst/>
          </a:prstGeom>
        </p:spPr>
        <p:txBody>
          <a:bodyPr anchor="t" rtlCol="false" tIns="0" lIns="0" bIns="0" rIns="0">
            <a:spAutoFit/>
          </a:bodyPr>
          <a:lstStyle/>
          <a:p>
            <a:pPr algn="l" marL="0" indent="0" lvl="0">
              <a:lnSpc>
                <a:spcPts val="10199"/>
              </a:lnSpc>
            </a:pPr>
            <a:r>
              <a:rPr lang="en-US" sz="9999">
                <a:solidFill>
                  <a:srgbClr val="000000"/>
                </a:solidFill>
                <a:latin typeface="Baloo"/>
              </a:rPr>
              <a:t>PREPROCESAMIENTO</a:t>
            </a:r>
          </a:p>
        </p:txBody>
      </p:sp>
      <p:sp>
        <p:nvSpPr>
          <p:cNvPr name="TextBox 8" id="8"/>
          <p:cNvSpPr txBox="true"/>
          <p:nvPr/>
        </p:nvSpPr>
        <p:spPr>
          <a:xfrm rot="0">
            <a:off x="1028700" y="2355422"/>
            <a:ext cx="13253684" cy="1144905"/>
          </a:xfrm>
          <a:prstGeom prst="rect">
            <a:avLst/>
          </a:prstGeom>
        </p:spPr>
        <p:txBody>
          <a:bodyPr anchor="t" rtlCol="false" tIns="0" lIns="0" bIns="0" rIns="0">
            <a:spAutoFit/>
          </a:bodyPr>
          <a:lstStyle/>
          <a:p>
            <a:pPr algn="just">
              <a:lnSpc>
                <a:spcPts val="4620"/>
              </a:lnSpc>
            </a:pPr>
            <a:r>
              <a:rPr lang="en-US" sz="3300">
                <a:solidFill>
                  <a:srgbClr val="000000"/>
                </a:solidFill>
                <a:latin typeface="Canva Sans"/>
              </a:rPr>
              <a:t>Nuestras imágenes tienen originalmente 176 pixeles de ancho por 208 de largo, realizamos un recorte para tenerlas con 176x176</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B9AA"/>
        </a:solidFill>
      </p:bgPr>
    </p:bg>
    <p:spTree>
      <p:nvGrpSpPr>
        <p:cNvPr id="1" name=""/>
        <p:cNvGrpSpPr/>
        <p:nvPr/>
      </p:nvGrpSpPr>
      <p:grpSpPr>
        <a:xfrm>
          <a:off x="0" y="0"/>
          <a:ext cx="0" cy="0"/>
          <a:chOff x="0" y="0"/>
          <a:chExt cx="0" cy="0"/>
        </a:xfrm>
      </p:grpSpPr>
      <p:sp>
        <p:nvSpPr>
          <p:cNvPr name="Freeform 2" id="2"/>
          <p:cNvSpPr/>
          <p:nvPr/>
        </p:nvSpPr>
        <p:spPr>
          <a:xfrm flipH="false" flipV="false" rot="0">
            <a:off x="2675777" y="1676130"/>
            <a:ext cx="12936447" cy="8330403"/>
          </a:xfrm>
          <a:custGeom>
            <a:avLst/>
            <a:gdLst/>
            <a:ahLst/>
            <a:cxnLst/>
            <a:rect r="r" b="b" t="t" l="l"/>
            <a:pathLst>
              <a:path h="8330403" w="12936447">
                <a:moveTo>
                  <a:pt x="0" y="0"/>
                </a:moveTo>
                <a:lnTo>
                  <a:pt x="12936446" y="0"/>
                </a:lnTo>
                <a:lnTo>
                  <a:pt x="12936446" y="8330403"/>
                </a:lnTo>
                <a:lnTo>
                  <a:pt x="0" y="8330403"/>
                </a:lnTo>
                <a:lnTo>
                  <a:pt x="0" y="0"/>
                </a:lnTo>
                <a:close/>
              </a:path>
            </a:pathLst>
          </a:custGeom>
          <a:blipFill>
            <a:blip r:embed="rId2"/>
            <a:stretch>
              <a:fillRect l="0" t="0" r="0" b="0"/>
            </a:stretch>
          </a:blipFill>
        </p:spPr>
      </p:sp>
      <p:sp>
        <p:nvSpPr>
          <p:cNvPr name="TextBox 3" id="3"/>
          <p:cNvSpPr txBox="true"/>
          <p:nvPr/>
        </p:nvSpPr>
        <p:spPr>
          <a:xfrm rot="0">
            <a:off x="2011618" y="477856"/>
            <a:ext cx="9412139" cy="987387"/>
          </a:xfrm>
          <a:prstGeom prst="rect">
            <a:avLst/>
          </a:prstGeom>
        </p:spPr>
        <p:txBody>
          <a:bodyPr anchor="t" rtlCol="false" tIns="0" lIns="0" bIns="0" rIns="0">
            <a:spAutoFit/>
          </a:bodyPr>
          <a:lstStyle/>
          <a:p>
            <a:pPr algn="ctr">
              <a:lnSpc>
                <a:spcPts val="8060"/>
              </a:lnSpc>
            </a:pPr>
            <a:r>
              <a:rPr lang="en-US" sz="5757">
                <a:solidFill>
                  <a:srgbClr val="000000"/>
                </a:solidFill>
                <a:latin typeface="Canva Sans Bold"/>
              </a:rPr>
              <a:t>Tonalidad de las Imágenes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9F0E9"/>
        </a:solidFill>
      </p:bgPr>
    </p:bg>
    <p:spTree>
      <p:nvGrpSpPr>
        <p:cNvPr id="1" name=""/>
        <p:cNvGrpSpPr/>
        <p:nvPr/>
      </p:nvGrpSpPr>
      <p:grpSpPr>
        <a:xfrm>
          <a:off x="0" y="0"/>
          <a:ext cx="0" cy="0"/>
          <a:chOff x="0" y="0"/>
          <a:chExt cx="0" cy="0"/>
        </a:xfrm>
      </p:grpSpPr>
      <p:sp>
        <p:nvSpPr>
          <p:cNvPr name="TextBox 2" id="2"/>
          <p:cNvSpPr txBox="true"/>
          <p:nvPr/>
        </p:nvSpPr>
        <p:spPr>
          <a:xfrm rot="0">
            <a:off x="1396432" y="2297458"/>
            <a:ext cx="9770489" cy="4166881"/>
          </a:xfrm>
          <a:prstGeom prst="rect">
            <a:avLst/>
          </a:prstGeom>
        </p:spPr>
        <p:txBody>
          <a:bodyPr anchor="t" rtlCol="false" tIns="0" lIns="0" bIns="0" rIns="0">
            <a:spAutoFit/>
          </a:bodyPr>
          <a:lstStyle/>
          <a:p>
            <a:pPr algn="just">
              <a:lnSpc>
                <a:spcPts val="4149"/>
              </a:lnSpc>
            </a:pPr>
            <a:r>
              <a:rPr lang="en-US" sz="2964">
                <a:solidFill>
                  <a:srgbClr val="000000"/>
                </a:solidFill>
                <a:latin typeface="Canva Sans"/>
              </a:rPr>
              <a:t>Debido a la cantidad de datos y etiquetas lo mejor podría ser usar Redes Neuronales</a:t>
            </a:r>
          </a:p>
          <a:p>
            <a:pPr algn="just">
              <a:lnSpc>
                <a:spcPts val="4149"/>
              </a:lnSpc>
            </a:pPr>
          </a:p>
          <a:p>
            <a:pPr algn="just">
              <a:lnSpc>
                <a:spcPts val="4149"/>
              </a:lnSpc>
            </a:pPr>
            <a:r>
              <a:rPr lang="en-US" sz="2964">
                <a:solidFill>
                  <a:srgbClr val="000000"/>
                </a:solidFill>
                <a:latin typeface="Canva Sans"/>
              </a:rPr>
              <a:t>Pero nosotros usaremos SVM: </a:t>
            </a:r>
          </a:p>
          <a:p>
            <a:pPr algn="just" marL="639931" indent="-319965" lvl="1">
              <a:lnSpc>
                <a:spcPts val="4149"/>
              </a:lnSpc>
              <a:buFont typeface="Arial"/>
              <a:buChar char="•"/>
            </a:pPr>
            <a:r>
              <a:rPr lang="en-US" sz="2964">
                <a:solidFill>
                  <a:srgbClr val="000000"/>
                </a:solidFill>
                <a:latin typeface="Canva Sans"/>
              </a:rPr>
              <a:t>Eficaz con grandes dimensiones de datos</a:t>
            </a:r>
          </a:p>
          <a:p>
            <a:pPr algn="just" marL="639931" indent="-319965" lvl="1">
              <a:lnSpc>
                <a:spcPts val="4149"/>
              </a:lnSpc>
              <a:buFont typeface="Arial"/>
              <a:buChar char="•"/>
            </a:pPr>
            <a:r>
              <a:rPr lang="en-US" sz="2964">
                <a:solidFill>
                  <a:srgbClr val="000000"/>
                </a:solidFill>
                <a:latin typeface="Canva Sans"/>
              </a:rPr>
              <a:t>Las imágenes tienen diferencias notables</a:t>
            </a:r>
          </a:p>
          <a:p>
            <a:pPr algn="just">
              <a:lnSpc>
                <a:spcPts val="4149"/>
              </a:lnSpc>
            </a:pPr>
          </a:p>
          <a:p>
            <a:pPr algn="just">
              <a:lnSpc>
                <a:spcPts val="4149"/>
              </a:lnSpc>
            </a:pPr>
            <a:r>
              <a:rPr lang="en-US" sz="2964">
                <a:solidFill>
                  <a:srgbClr val="000000"/>
                </a:solidFill>
                <a:latin typeface="Canva Sans"/>
              </a:rPr>
              <a:t>Usaremos un modelo sin PCA y otro con PCA</a:t>
            </a:r>
          </a:p>
        </p:txBody>
      </p:sp>
      <p:sp>
        <p:nvSpPr>
          <p:cNvPr name="Freeform 3" id="3"/>
          <p:cNvSpPr/>
          <p:nvPr/>
        </p:nvSpPr>
        <p:spPr>
          <a:xfrm flipH="false" flipV="false" rot="0">
            <a:off x="10130839" y="3272930"/>
            <a:ext cx="7542859" cy="5534279"/>
          </a:xfrm>
          <a:custGeom>
            <a:avLst/>
            <a:gdLst/>
            <a:ahLst/>
            <a:cxnLst/>
            <a:rect r="r" b="b" t="t" l="l"/>
            <a:pathLst>
              <a:path h="5534279" w="7542859">
                <a:moveTo>
                  <a:pt x="0" y="0"/>
                </a:moveTo>
                <a:lnTo>
                  <a:pt x="7542859" y="0"/>
                </a:lnTo>
                <a:lnTo>
                  <a:pt x="7542859" y="5534279"/>
                </a:lnTo>
                <a:lnTo>
                  <a:pt x="0" y="5534279"/>
                </a:lnTo>
                <a:lnTo>
                  <a:pt x="0" y="0"/>
                </a:lnTo>
                <a:close/>
              </a:path>
            </a:pathLst>
          </a:custGeom>
          <a:blipFill>
            <a:blip r:embed="rId2"/>
            <a:stretch>
              <a:fillRect l="0" t="0" r="0" b="0"/>
            </a:stretch>
          </a:blipFill>
        </p:spPr>
      </p:sp>
      <p:sp>
        <p:nvSpPr>
          <p:cNvPr name="TextBox 4" id="4"/>
          <p:cNvSpPr txBox="true"/>
          <p:nvPr/>
        </p:nvSpPr>
        <p:spPr>
          <a:xfrm rot="0">
            <a:off x="677851" y="572852"/>
            <a:ext cx="11207651"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Elección de modelo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8C5A2"/>
        </a:solidFill>
      </p:bgPr>
    </p:bg>
    <p:spTree>
      <p:nvGrpSpPr>
        <p:cNvPr id="1" name=""/>
        <p:cNvGrpSpPr/>
        <p:nvPr/>
      </p:nvGrpSpPr>
      <p:grpSpPr>
        <a:xfrm>
          <a:off x="0" y="0"/>
          <a:ext cx="0" cy="0"/>
          <a:chOff x="0" y="0"/>
          <a:chExt cx="0" cy="0"/>
        </a:xfrm>
      </p:grpSpPr>
      <p:sp>
        <p:nvSpPr>
          <p:cNvPr name="TextBox 2" id="2"/>
          <p:cNvSpPr txBox="true"/>
          <p:nvPr/>
        </p:nvSpPr>
        <p:spPr>
          <a:xfrm rot="0">
            <a:off x="762790" y="312126"/>
            <a:ext cx="10137190" cy="1315720"/>
          </a:xfrm>
          <a:prstGeom prst="rect">
            <a:avLst/>
          </a:prstGeom>
        </p:spPr>
        <p:txBody>
          <a:bodyPr anchor="t" rtlCol="false" tIns="0" lIns="0" bIns="0" rIns="0">
            <a:spAutoFit/>
          </a:bodyPr>
          <a:lstStyle/>
          <a:p>
            <a:pPr algn="ctr">
              <a:lnSpc>
                <a:spcPts val="10740"/>
              </a:lnSpc>
            </a:pPr>
            <a:r>
              <a:rPr lang="en-US" sz="7671">
                <a:solidFill>
                  <a:srgbClr val="000000"/>
                </a:solidFill>
                <a:latin typeface="Canva Sans Bold"/>
              </a:rPr>
              <a:t>Modelo SVM SIN PCA</a:t>
            </a:r>
          </a:p>
        </p:txBody>
      </p:sp>
      <p:sp>
        <p:nvSpPr>
          <p:cNvPr name="TextBox 3" id="3"/>
          <p:cNvSpPr txBox="true"/>
          <p:nvPr/>
        </p:nvSpPr>
        <p:spPr>
          <a:xfrm rot="0">
            <a:off x="1028700" y="1551645"/>
            <a:ext cx="13497656" cy="715335"/>
          </a:xfrm>
          <a:prstGeom prst="rect">
            <a:avLst/>
          </a:prstGeom>
        </p:spPr>
        <p:txBody>
          <a:bodyPr anchor="t" rtlCol="false" tIns="0" lIns="0" bIns="0" rIns="0">
            <a:spAutoFit/>
          </a:bodyPr>
          <a:lstStyle/>
          <a:p>
            <a:pPr algn="ctr">
              <a:lnSpc>
                <a:spcPts val="5876"/>
              </a:lnSpc>
            </a:pPr>
            <a:r>
              <a:rPr lang="en-US" sz="4197">
                <a:solidFill>
                  <a:srgbClr val="000000"/>
                </a:solidFill>
                <a:latin typeface="Canva Sans Bold"/>
              </a:rPr>
              <a:t>Procesamiento de los datos</a:t>
            </a:r>
          </a:p>
        </p:txBody>
      </p:sp>
      <p:sp>
        <p:nvSpPr>
          <p:cNvPr name="Freeform 4" id="4"/>
          <p:cNvSpPr/>
          <p:nvPr/>
        </p:nvSpPr>
        <p:spPr>
          <a:xfrm flipH="false" flipV="false" rot="0">
            <a:off x="1028700" y="3414752"/>
            <a:ext cx="5763199" cy="5843548"/>
          </a:xfrm>
          <a:custGeom>
            <a:avLst/>
            <a:gdLst/>
            <a:ahLst/>
            <a:cxnLst/>
            <a:rect r="r" b="b" t="t" l="l"/>
            <a:pathLst>
              <a:path h="5843548" w="5763199">
                <a:moveTo>
                  <a:pt x="0" y="0"/>
                </a:moveTo>
                <a:lnTo>
                  <a:pt x="5763199" y="0"/>
                </a:lnTo>
                <a:lnTo>
                  <a:pt x="5763199" y="5843548"/>
                </a:lnTo>
                <a:lnTo>
                  <a:pt x="0" y="5843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496101" y="3414752"/>
            <a:ext cx="5763199" cy="5843548"/>
          </a:xfrm>
          <a:custGeom>
            <a:avLst/>
            <a:gdLst/>
            <a:ahLst/>
            <a:cxnLst/>
            <a:rect r="r" b="b" t="t" l="l"/>
            <a:pathLst>
              <a:path h="5843548" w="5763199">
                <a:moveTo>
                  <a:pt x="0" y="0"/>
                </a:moveTo>
                <a:lnTo>
                  <a:pt x="5763199" y="0"/>
                </a:lnTo>
                <a:lnTo>
                  <a:pt x="5763199" y="5843548"/>
                </a:lnTo>
                <a:lnTo>
                  <a:pt x="0" y="5843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18969" y="2907510"/>
            <a:ext cx="4382661" cy="1014484"/>
            <a:chOff x="0" y="0"/>
            <a:chExt cx="812800" cy="188144"/>
          </a:xfrm>
        </p:grpSpPr>
        <p:sp>
          <p:nvSpPr>
            <p:cNvPr name="Freeform 7" id="7"/>
            <p:cNvSpPr/>
            <p:nvPr/>
          </p:nvSpPr>
          <p:spPr>
            <a:xfrm flipH="false" flipV="false" rot="0">
              <a:off x="0" y="0"/>
              <a:ext cx="812800" cy="188144"/>
            </a:xfrm>
            <a:custGeom>
              <a:avLst/>
              <a:gdLst/>
              <a:ahLst/>
              <a:cxnLst/>
              <a:rect r="r" b="b" t="t" l="l"/>
              <a:pathLst>
                <a:path h="188144" w="812800">
                  <a:moveTo>
                    <a:pt x="812800" y="0"/>
                  </a:moveTo>
                  <a:lnTo>
                    <a:pt x="0" y="0"/>
                  </a:lnTo>
                  <a:lnTo>
                    <a:pt x="101600" y="94072"/>
                  </a:lnTo>
                  <a:lnTo>
                    <a:pt x="0" y="188144"/>
                  </a:lnTo>
                  <a:lnTo>
                    <a:pt x="812800" y="188144"/>
                  </a:lnTo>
                  <a:lnTo>
                    <a:pt x="711200" y="94072"/>
                  </a:lnTo>
                  <a:lnTo>
                    <a:pt x="812800" y="0"/>
                  </a:lnTo>
                  <a:close/>
                </a:path>
              </a:pathLst>
            </a:custGeom>
            <a:solidFill>
              <a:srgbClr val="E15D55"/>
            </a:solidFill>
          </p:spPr>
        </p:sp>
        <p:sp>
          <p:nvSpPr>
            <p:cNvPr name="TextBox 8" id="8"/>
            <p:cNvSpPr txBox="true"/>
            <p:nvPr/>
          </p:nvSpPr>
          <p:spPr>
            <a:xfrm>
              <a:off x="88900" y="0"/>
              <a:ext cx="635000" cy="188144"/>
            </a:xfrm>
            <a:prstGeom prst="rect">
              <a:avLst/>
            </a:prstGeom>
          </p:spPr>
          <p:txBody>
            <a:bodyPr anchor="ctr" rtlCol="false" tIns="50800" lIns="50800" bIns="50800" rIns="50800"/>
            <a:lstStyle/>
            <a:p>
              <a:pPr algn="ctr">
                <a:lnSpc>
                  <a:spcPts val="3119"/>
                </a:lnSpc>
              </a:pPr>
              <a:r>
                <a:rPr lang="en-US" sz="2599">
                  <a:solidFill>
                    <a:srgbClr val="FFFFFF"/>
                  </a:solidFill>
                  <a:latin typeface="DM Sans Bold"/>
                </a:rPr>
                <a:t>NORMALIZACIÓN</a:t>
              </a:r>
            </a:p>
          </p:txBody>
        </p:sp>
      </p:grpSp>
      <p:grpSp>
        <p:nvGrpSpPr>
          <p:cNvPr name="Group 9" id="9"/>
          <p:cNvGrpSpPr/>
          <p:nvPr/>
        </p:nvGrpSpPr>
        <p:grpSpPr>
          <a:xfrm rot="0">
            <a:off x="12186370" y="2907510"/>
            <a:ext cx="4382661" cy="1014484"/>
            <a:chOff x="0" y="0"/>
            <a:chExt cx="812800" cy="188144"/>
          </a:xfrm>
        </p:grpSpPr>
        <p:sp>
          <p:nvSpPr>
            <p:cNvPr name="Freeform 10" id="10"/>
            <p:cNvSpPr/>
            <p:nvPr/>
          </p:nvSpPr>
          <p:spPr>
            <a:xfrm flipH="false" flipV="false" rot="0">
              <a:off x="0" y="0"/>
              <a:ext cx="812800" cy="188144"/>
            </a:xfrm>
            <a:custGeom>
              <a:avLst/>
              <a:gdLst/>
              <a:ahLst/>
              <a:cxnLst/>
              <a:rect r="r" b="b" t="t" l="l"/>
              <a:pathLst>
                <a:path h="188144" w="812800">
                  <a:moveTo>
                    <a:pt x="812800" y="0"/>
                  </a:moveTo>
                  <a:lnTo>
                    <a:pt x="0" y="0"/>
                  </a:lnTo>
                  <a:lnTo>
                    <a:pt x="101600" y="94072"/>
                  </a:lnTo>
                  <a:lnTo>
                    <a:pt x="0" y="188144"/>
                  </a:lnTo>
                  <a:lnTo>
                    <a:pt x="812800" y="188144"/>
                  </a:lnTo>
                  <a:lnTo>
                    <a:pt x="711200" y="94072"/>
                  </a:lnTo>
                  <a:lnTo>
                    <a:pt x="812800" y="0"/>
                  </a:lnTo>
                  <a:close/>
                </a:path>
              </a:pathLst>
            </a:custGeom>
            <a:solidFill>
              <a:srgbClr val="E15D55"/>
            </a:solidFill>
          </p:spPr>
        </p:sp>
        <p:sp>
          <p:nvSpPr>
            <p:cNvPr name="TextBox 11" id="11"/>
            <p:cNvSpPr txBox="true"/>
            <p:nvPr/>
          </p:nvSpPr>
          <p:spPr>
            <a:xfrm>
              <a:off x="88900" y="0"/>
              <a:ext cx="635000" cy="188144"/>
            </a:xfrm>
            <a:prstGeom prst="rect">
              <a:avLst/>
            </a:prstGeom>
          </p:spPr>
          <p:txBody>
            <a:bodyPr anchor="ctr" rtlCol="false" tIns="50800" lIns="50800" bIns="50800" rIns="50800"/>
            <a:lstStyle/>
            <a:p>
              <a:pPr algn="ctr">
                <a:lnSpc>
                  <a:spcPts val="3119"/>
                </a:lnSpc>
              </a:pPr>
              <a:r>
                <a:rPr lang="en-US" sz="2599">
                  <a:solidFill>
                    <a:srgbClr val="FFFFFF"/>
                  </a:solidFill>
                  <a:latin typeface="DM Sans Bold"/>
                </a:rPr>
                <a:t>APLANAMIENTO</a:t>
              </a:r>
            </a:p>
          </p:txBody>
        </p:sp>
      </p:grpSp>
      <p:sp>
        <p:nvSpPr>
          <p:cNvPr name="TextBox 12" id="12"/>
          <p:cNvSpPr txBox="true"/>
          <p:nvPr/>
        </p:nvSpPr>
        <p:spPr>
          <a:xfrm rot="0">
            <a:off x="1546402" y="4072579"/>
            <a:ext cx="4727796" cy="4480269"/>
          </a:xfrm>
          <a:prstGeom prst="rect">
            <a:avLst/>
          </a:prstGeom>
        </p:spPr>
        <p:txBody>
          <a:bodyPr anchor="t" rtlCol="false" tIns="0" lIns="0" bIns="0" rIns="0">
            <a:spAutoFit/>
          </a:bodyPr>
          <a:lstStyle/>
          <a:p>
            <a:pPr algn="just">
              <a:lnSpc>
                <a:spcPts val="3567"/>
              </a:lnSpc>
            </a:pPr>
            <a:r>
              <a:rPr lang="en-US" sz="2548">
                <a:solidFill>
                  <a:srgbClr val="000000"/>
                </a:solidFill>
                <a:latin typeface="Canva Sans Bold"/>
              </a:rPr>
              <a:t>Colocamos los datos en una escala similar, teniendo las características de los pixeles en rangos comparables, permitiendo una mejor búsqueda de soluciones</a:t>
            </a:r>
          </a:p>
          <a:p>
            <a:pPr algn="just">
              <a:lnSpc>
                <a:spcPts val="3567"/>
              </a:lnSpc>
            </a:pPr>
          </a:p>
          <a:p>
            <a:pPr algn="just">
              <a:lnSpc>
                <a:spcPts val="3567"/>
              </a:lnSpc>
            </a:pPr>
            <a:r>
              <a:rPr lang="en-US" sz="2548">
                <a:solidFill>
                  <a:srgbClr val="000000"/>
                </a:solidFill>
                <a:latin typeface="Canva Sans Bold"/>
              </a:rPr>
              <a:t>Nosotros restamos la media y dividimos por la desviación estándar</a:t>
            </a:r>
          </a:p>
        </p:txBody>
      </p:sp>
      <p:sp>
        <p:nvSpPr>
          <p:cNvPr name="TextBox 13" id="13"/>
          <p:cNvSpPr txBox="true"/>
          <p:nvPr/>
        </p:nvSpPr>
        <p:spPr>
          <a:xfrm rot="0">
            <a:off x="12013803" y="4082104"/>
            <a:ext cx="4727796" cy="4690787"/>
          </a:xfrm>
          <a:prstGeom prst="rect">
            <a:avLst/>
          </a:prstGeom>
        </p:spPr>
        <p:txBody>
          <a:bodyPr anchor="t" rtlCol="false" tIns="0" lIns="0" bIns="0" rIns="0">
            <a:spAutoFit/>
          </a:bodyPr>
          <a:lstStyle/>
          <a:p>
            <a:pPr algn="just">
              <a:lnSpc>
                <a:spcPts val="3427"/>
              </a:lnSpc>
            </a:pPr>
            <a:r>
              <a:rPr lang="en-US" sz="2448">
                <a:solidFill>
                  <a:srgbClr val="000000"/>
                </a:solidFill>
                <a:latin typeface="Canva Sans Bold"/>
              </a:rPr>
              <a:t>Nuestras imágenes son de 176x176 pixeles, pero el SVM necesita entrada de un vector unidimensional, por lo que tendremos un vector de 30,976 valores, concatenando todas las filas o columnas</a:t>
            </a:r>
          </a:p>
          <a:p>
            <a:pPr algn="just">
              <a:lnSpc>
                <a:spcPts val="3427"/>
              </a:lnSpc>
            </a:pPr>
          </a:p>
          <a:p>
            <a:pPr algn="just">
              <a:lnSpc>
                <a:spcPts val="3427"/>
              </a:lnSpc>
            </a:pPr>
            <a:r>
              <a:rPr lang="en-US" sz="2448">
                <a:solidFill>
                  <a:srgbClr val="000000"/>
                </a:solidFill>
                <a:latin typeface="Canva Sans Bold"/>
              </a:rPr>
              <a:t>Cada uno representará una característica, como color o textura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E6DC"/>
        </a:solidFill>
      </p:bgPr>
    </p:bg>
    <p:spTree>
      <p:nvGrpSpPr>
        <p:cNvPr id="1" name=""/>
        <p:cNvGrpSpPr/>
        <p:nvPr/>
      </p:nvGrpSpPr>
      <p:grpSpPr>
        <a:xfrm>
          <a:off x="0" y="0"/>
          <a:ext cx="0" cy="0"/>
          <a:chOff x="0" y="0"/>
          <a:chExt cx="0" cy="0"/>
        </a:xfrm>
      </p:grpSpPr>
      <p:sp>
        <p:nvSpPr>
          <p:cNvPr name="Freeform 2" id="2"/>
          <p:cNvSpPr/>
          <p:nvPr/>
        </p:nvSpPr>
        <p:spPr>
          <a:xfrm flipH="false" flipV="false" rot="0">
            <a:off x="5335440" y="5328402"/>
            <a:ext cx="8659107" cy="4694697"/>
          </a:xfrm>
          <a:custGeom>
            <a:avLst/>
            <a:gdLst/>
            <a:ahLst/>
            <a:cxnLst/>
            <a:rect r="r" b="b" t="t" l="l"/>
            <a:pathLst>
              <a:path h="4694697" w="8659107">
                <a:moveTo>
                  <a:pt x="0" y="0"/>
                </a:moveTo>
                <a:lnTo>
                  <a:pt x="8659108" y="0"/>
                </a:lnTo>
                <a:lnTo>
                  <a:pt x="8659108" y="4694697"/>
                </a:lnTo>
                <a:lnTo>
                  <a:pt x="0" y="4694697"/>
                </a:lnTo>
                <a:lnTo>
                  <a:pt x="0" y="0"/>
                </a:lnTo>
                <a:close/>
              </a:path>
            </a:pathLst>
          </a:custGeom>
          <a:blipFill>
            <a:blip r:embed="rId2"/>
            <a:stretch>
              <a:fillRect l="0" t="0" r="0" b="0"/>
            </a:stretch>
          </a:blipFill>
        </p:spPr>
      </p:sp>
      <p:sp>
        <p:nvSpPr>
          <p:cNvPr name="TextBox 3" id="3"/>
          <p:cNvSpPr txBox="true"/>
          <p:nvPr/>
        </p:nvSpPr>
        <p:spPr>
          <a:xfrm rot="0">
            <a:off x="1136898" y="728123"/>
            <a:ext cx="9761934" cy="1543048"/>
          </a:xfrm>
          <a:prstGeom prst="rect">
            <a:avLst/>
          </a:prstGeom>
        </p:spPr>
        <p:txBody>
          <a:bodyPr anchor="t" rtlCol="false" tIns="0" lIns="0" bIns="0" rIns="0">
            <a:spAutoFit/>
          </a:bodyPr>
          <a:lstStyle/>
          <a:p>
            <a:pPr algn="ctr">
              <a:lnSpc>
                <a:spcPts val="12600"/>
              </a:lnSpc>
            </a:pPr>
            <a:r>
              <a:rPr lang="en-US" sz="9000">
                <a:solidFill>
                  <a:srgbClr val="000000"/>
                </a:solidFill>
                <a:latin typeface="Canva Sans Bold"/>
              </a:rPr>
              <a:t>División de Datos</a:t>
            </a:r>
          </a:p>
        </p:txBody>
      </p:sp>
      <p:sp>
        <p:nvSpPr>
          <p:cNvPr name="TextBox 4" id="4"/>
          <p:cNvSpPr txBox="true"/>
          <p:nvPr/>
        </p:nvSpPr>
        <p:spPr>
          <a:xfrm rot="0">
            <a:off x="1028700" y="2214021"/>
            <a:ext cx="13443710" cy="537845"/>
          </a:xfrm>
          <a:prstGeom prst="rect">
            <a:avLst/>
          </a:prstGeom>
        </p:spPr>
        <p:txBody>
          <a:bodyPr anchor="t" rtlCol="false" tIns="0" lIns="0" bIns="0" rIns="0">
            <a:spAutoFit/>
          </a:bodyPr>
          <a:lstStyle/>
          <a:p>
            <a:pPr algn="ctr">
              <a:lnSpc>
                <a:spcPts val="4480"/>
              </a:lnSpc>
            </a:pPr>
            <a:r>
              <a:rPr lang="en-US" sz="3200">
                <a:solidFill>
                  <a:srgbClr val="000000"/>
                </a:solidFill>
                <a:latin typeface="Canva Sans"/>
              </a:rPr>
              <a:t>Debido al desbalanceo de Datos, hicimos una división estratificada</a:t>
            </a:r>
          </a:p>
        </p:txBody>
      </p:sp>
      <p:sp>
        <p:nvSpPr>
          <p:cNvPr name="TextBox 5" id="5"/>
          <p:cNvSpPr txBox="true"/>
          <p:nvPr/>
        </p:nvSpPr>
        <p:spPr>
          <a:xfrm rot="0">
            <a:off x="1028700" y="2943948"/>
            <a:ext cx="9978330" cy="2785745"/>
          </a:xfrm>
          <a:prstGeom prst="rect">
            <a:avLst/>
          </a:prstGeom>
        </p:spPr>
        <p:txBody>
          <a:bodyPr anchor="t" rtlCol="false" tIns="0" lIns="0" bIns="0" rIns="0">
            <a:spAutoFit/>
          </a:bodyPr>
          <a:lstStyle/>
          <a:p>
            <a:pPr algn="just">
              <a:lnSpc>
                <a:spcPts val="4480"/>
              </a:lnSpc>
            </a:pPr>
            <a:r>
              <a:rPr lang="en-US" sz="3200">
                <a:solidFill>
                  <a:srgbClr val="000000"/>
                </a:solidFill>
                <a:latin typeface="Canva Sans"/>
              </a:rPr>
              <a:t>Esta división nos asegura tener 70% para el train de cada categoría, así podemos evitar que todos los datos de la categoría con 52 características no se vaya toda a un mismo conjunto con la división usada comunmente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9F0E9"/>
        </a:solidFill>
      </p:bgPr>
    </p:bg>
    <p:spTree>
      <p:nvGrpSpPr>
        <p:cNvPr id="1" name=""/>
        <p:cNvGrpSpPr/>
        <p:nvPr/>
      </p:nvGrpSpPr>
      <p:grpSpPr>
        <a:xfrm>
          <a:off x="0" y="0"/>
          <a:ext cx="0" cy="0"/>
          <a:chOff x="0" y="0"/>
          <a:chExt cx="0" cy="0"/>
        </a:xfrm>
      </p:grpSpPr>
      <p:sp>
        <p:nvSpPr>
          <p:cNvPr name="Freeform 2" id="2"/>
          <p:cNvSpPr/>
          <p:nvPr/>
        </p:nvSpPr>
        <p:spPr>
          <a:xfrm flipH="false" flipV="false" rot="0">
            <a:off x="7459222" y="1435088"/>
            <a:ext cx="9800078" cy="8730527"/>
          </a:xfrm>
          <a:custGeom>
            <a:avLst/>
            <a:gdLst/>
            <a:ahLst/>
            <a:cxnLst/>
            <a:rect r="r" b="b" t="t" l="l"/>
            <a:pathLst>
              <a:path h="8730527" w="9800078">
                <a:moveTo>
                  <a:pt x="0" y="0"/>
                </a:moveTo>
                <a:lnTo>
                  <a:pt x="9800078" y="0"/>
                </a:lnTo>
                <a:lnTo>
                  <a:pt x="9800078" y="8730527"/>
                </a:lnTo>
                <a:lnTo>
                  <a:pt x="0" y="8730527"/>
                </a:lnTo>
                <a:lnTo>
                  <a:pt x="0" y="0"/>
                </a:lnTo>
                <a:close/>
              </a:path>
            </a:pathLst>
          </a:custGeom>
          <a:blipFill>
            <a:blip r:embed="rId2"/>
            <a:stretch>
              <a:fillRect l="0" t="0" r="0" b="0"/>
            </a:stretch>
          </a:blipFill>
        </p:spPr>
      </p:sp>
      <p:sp>
        <p:nvSpPr>
          <p:cNvPr name="Freeform 3" id="3"/>
          <p:cNvSpPr/>
          <p:nvPr/>
        </p:nvSpPr>
        <p:spPr>
          <a:xfrm flipH="false" flipV="false" rot="0">
            <a:off x="7325572" y="1843824"/>
            <a:ext cx="9933728" cy="8321791"/>
          </a:xfrm>
          <a:custGeom>
            <a:avLst/>
            <a:gdLst/>
            <a:ahLst/>
            <a:cxnLst/>
            <a:rect r="r" b="b" t="t" l="l"/>
            <a:pathLst>
              <a:path h="8321791" w="9933728">
                <a:moveTo>
                  <a:pt x="0" y="0"/>
                </a:moveTo>
                <a:lnTo>
                  <a:pt x="9933728" y="0"/>
                </a:lnTo>
                <a:lnTo>
                  <a:pt x="9933728" y="8321791"/>
                </a:lnTo>
                <a:lnTo>
                  <a:pt x="0" y="8321791"/>
                </a:lnTo>
                <a:lnTo>
                  <a:pt x="0" y="0"/>
                </a:lnTo>
                <a:close/>
              </a:path>
            </a:pathLst>
          </a:custGeom>
          <a:blipFill>
            <a:blip r:embed="rId3"/>
            <a:stretch>
              <a:fillRect l="0" t="0" r="0" b="0"/>
            </a:stretch>
          </a:blipFill>
        </p:spPr>
      </p:sp>
      <p:sp>
        <p:nvSpPr>
          <p:cNvPr name="TextBox 4" id="4"/>
          <p:cNvSpPr txBox="true"/>
          <p:nvPr/>
        </p:nvSpPr>
        <p:spPr>
          <a:xfrm rot="0">
            <a:off x="297033" y="-114300"/>
            <a:ext cx="13447812" cy="1035673"/>
          </a:xfrm>
          <a:prstGeom prst="rect">
            <a:avLst/>
          </a:prstGeom>
        </p:spPr>
        <p:txBody>
          <a:bodyPr anchor="t" rtlCol="false" tIns="0" lIns="0" bIns="0" rIns="0">
            <a:spAutoFit/>
          </a:bodyPr>
          <a:lstStyle/>
          <a:p>
            <a:pPr algn="l">
              <a:lnSpc>
                <a:spcPts val="8540"/>
              </a:lnSpc>
            </a:pPr>
            <a:r>
              <a:rPr lang="en-US" sz="6100">
                <a:solidFill>
                  <a:srgbClr val="000000"/>
                </a:solidFill>
                <a:latin typeface="Canva Sans Bold"/>
              </a:rPr>
              <a:t>Ajuste del SVM con distintos Kernel</a:t>
            </a:r>
          </a:p>
        </p:txBody>
      </p:sp>
      <p:sp>
        <p:nvSpPr>
          <p:cNvPr name="TextBox 5" id="5"/>
          <p:cNvSpPr txBox="true"/>
          <p:nvPr/>
        </p:nvSpPr>
        <p:spPr>
          <a:xfrm rot="0">
            <a:off x="1327998" y="854698"/>
            <a:ext cx="11732419" cy="5803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rPr>
              <a:t>Usamos 3 tipos de Kernel: Lineal, Polinomial y Gaussiano</a:t>
            </a:r>
          </a:p>
        </p:txBody>
      </p:sp>
      <p:sp>
        <p:nvSpPr>
          <p:cNvPr name="TextBox 6" id="6"/>
          <p:cNvSpPr txBox="true"/>
          <p:nvPr/>
        </p:nvSpPr>
        <p:spPr>
          <a:xfrm rot="0">
            <a:off x="2198066" y="4819967"/>
            <a:ext cx="354523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Accuracy: 0.9731</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9F0E9"/>
        </a:solidFill>
      </p:bgPr>
    </p:bg>
    <p:spTree>
      <p:nvGrpSpPr>
        <p:cNvPr id="1" name=""/>
        <p:cNvGrpSpPr/>
        <p:nvPr/>
      </p:nvGrpSpPr>
      <p:grpSpPr>
        <a:xfrm>
          <a:off x="0" y="0"/>
          <a:ext cx="0" cy="0"/>
          <a:chOff x="0" y="0"/>
          <a:chExt cx="0" cy="0"/>
        </a:xfrm>
      </p:grpSpPr>
      <p:sp>
        <p:nvSpPr>
          <p:cNvPr name="Freeform 2" id="2"/>
          <p:cNvSpPr/>
          <p:nvPr/>
        </p:nvSpPr>
        <p:spPr>
          <a:xfrm flipH="false" flipV="false" rot="0">
            <a:off x="7388455" y="1253052"/>
            <a:ext cx="9870845" cy="8294610"/>
          </a:xfrm>
          <a:custGeom>
            <a:avLst/>
            <a:gdLst/>
            <a:ahLst/>
            <a:cxnLst/>
            <a:rect r="r" b="b" t="t" l="l"/>
            <a:pathLst>
              <a:path h="8294610" w="9870845">
                <a:moveTo>
                  <a:pt x="0" y="0"/>
                </a:moveTo>
                <a:lnTo>
                  <a:pt x="9870845" y="0"/>
                </a:lnTo>
                <a:lnTo>
                  <a:pt x="9870845" y="8294611"/>
                </a:lnTo>
                <a:lnTo>
                  <a:pt x="0" y="8294611"/>
                </a:lnTo>
                <a:lnTo>
                  <a:pt x="0" y="0"/>
                </a:lnTo>
                <a:close/>
              </a:path>
            </a:pathLst>
          </a:custGeom>
          <a:blipFill>
            <a:blip r:embed="rId2"/>
            <a:stretch>
              <a:fillRect l="0" t="0" r="0" b="0"/>
            </a:stretch>
          </a:blipFill>
        </p:spPr>
      </p:sp>
      <p:sp>
        <p:nvSpPr>
          <p:cNvPr name="TextBox 3" id="3"/>
          <p:cNvSpPr txBox="true"/>
          <p:nvPr/>
        </p:nvSpPr>
        <p:spPr>
          <a:xfrm rot="0">
            <a:off x="2425401" y="4819967"/>
            <a:ext cx="309056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Accuracy: 0.85</a:t>
            </a:r>
          </a:p>
        </p:txBody>
      </p:sp>
      <p:sp>
        <p:nvSpPr>
          <p:cNvPr name="TextBox 4" id="4"/>
          <p:cNvSpPr txBox="true"/>
          <p:nvPr/>
        </p:nvSpPr>
        <p:spPr>
          <a:xfrm rot="0">
            <a:off x="641334" y="564790"/>
            <a:ext cx="6360463" cy="1089745"/>
          </a:xfrm>
          <a:prstGeom prst="rect">
            <a:avLst/>
          </a:prstGeom>
        </p:spPr>
        <p:txBody>
          <a:bodyPr anchor="t" rtlCol="false" tIns="0" lIns="0" bIns="0" rIns="0">
            <a:spAutoFit/>
          </a:bodyPr>
          <a:lstStyle/>
          <a:p>
            <a:pPr algn="ctr">
              <a:lnSpc>
                <a:spcPts val="8213"/>
              </a:lnSpc>
              <a:spcBef>
                <a:spcPct val="0"/>
              </a:spcBef>
            </a:pPr>
            <a:r>
              <a:rPr lang="en-US" sz="8213">
                <a:solidFill>
                  <a:srgbClr val="000000"/>
                </a:solidFill>
                <a:latin typeface="Baloo"/>
              </a:rPr>
              <a:t>POLINOMIAL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9F0E9"/>
        </a:solidFill>
      </p:bgPr>
    </p:bg>
    <p:spTree>
      <p:nvGrpSpPr>
        <p:cNvPr id="1" name=""/>
        <p:cNvGrpSpPr/>
        <p:nvPr/>
      </p:nvGrpSpPr>
      <p:grpSpPr>
        <a:xfrm>
          <a:off x="0" y="0"/>
          <a:ext cx="0" cy="0"/>
          <a:chOff x="0" y="0"/>
          <a:chExt cx="0" cy="0"/>
        </a:xfrm>
      </p:grpSpPr>
      <p:sp>
        <p:nvSpPr>
          <p:cNvPr name="Freeform 2" id="2"/>
          <p:cNvSpPr/>
          <p:nvPr/>
        </p:nvSpPr>
        <p:spPr>
          <a:xfrm flipH="false" flipV="false" rot="0">
            <a:off x="7223217" y="1090094"/>
            <a:ext cx="10036083" cy="8620528"/>
          </a:xfrm>
          <a:custGeom>
            <a:avLst/>
            <a:gdLst/>
            <a:ahLst/>
            <a:cxnLst/>
            <a:rect r="r" b="b" t="t" l="l"/>
            <a:pathLst>
              <a:path h="8620528" w="10036083">
                <a:moveTo>
                  <a:pt x="0" y="0"/>
                </a:moveTo>
                <a:lnTo>
                  <a:pt x="10036083" y="0"/>
                </a:lnTo>
                <a:lnTo>
                  <a:pt x="10036083" y="8620527"/>
                </a:lnTo>
                <a:lnTo>
                  <a:pt x="0" y="8620527"/>
                </a:lnTo>
                <a:lnTo>
                  <a:pt x="0" y="0"/>
                </a:lnTo>
                <a:close/>
              </a:path>
            </a:pathLst>
          </a:custGeom>
          <a:blipFill>
            <a:blip r:embed="rId2"/>
            <a:stretch>
              <a:fillRect l="0" t="-3714" r="0" b="0"/>
            </a:stretch>
          </a:blipFill>
        </p:spPr>
      </p:sp>
      <p:sp>
        <p:nvSpPr>
          <p:cNvPr name="TextBox 3" id="3"/>
          <p:cNvSpPr txBox="true"/>
          <p:nvPr/>
        </p:nvSpPr>
        <p:spPr>
          <a:xfrm rot="0">
            <a:off x="2449362" y="4819967"/>
            <a:ext cx="304264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Accuracy: 0.75</a:t>
            </a:r>
          </a:p>
        </p:txBody>
      </p:sp>
      <p:sp>
        <p:nvSpPr>
          <p:cNvPr name="TextBox 4" id="4"/>
          <p:cNvSpPr txBox="true"/>
          <p:nvPr/>
        </p:nvSpPr>
        <p:spPr>
          <a:xfrm rot="0">
            <a:off x="901103" y="916243"/>
            <a:ext cx="6139160" cy="1200150"/>
          </a:xfrm>
          <a:prstGeom prst="rect">
            <a:avLst/>
          </a:prstGeom>
        </p:spPr>
        <p:txBody>
          <a:bodyPr anchor="t" rtlCol="false" tIns="0" lIns="0" bIns="0" rIns="0">
            <a:spAutoFit/>
          </a:bodyPr>
          <a:lstStyle/>
          <a:p>
            <a:pPr algn="ctr">
              <a:lnSpc>
                <a:spcPts val="9000"/>
              </a:lnSpc>
              <a:spcBef>
                <a:spcPct val="0"/>
              </a:spcBef>
            </a:pPr>
            <a:r>
              <a:rPr lang="en-US" sz="9000">
                <a:solidFill>
                  <a:srgbClr val="000000"/>
                </a:solidFill>
                <a:latin typeface="Baloo"/>
              </a:rPr>
              <a:t>GAUSSIANO</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FB9AA"/>
        </a:solidFill>
      </p:bgPr>
    </p:bg>
    <p:spTree>
      <p:nvGrpSpPr>
        <p:cNvPr id="1" name=""/>
        <p:cNvGrpSpPr/>
        <p:nvPr/>
      </p:nvGrpSpPr>
      <p:grpSpPr>
        <a:xfrm>
          <a:off x="0" y="0"/>
          <a:ext cx="0" cy="0"/>
          <a:chOff x="0" y="0"/>
          <a:chExt cx="0" cy="0"/>
        </a:xfrm>
      </p:grpSpPr>
      <p:sp>
        <p:nvSpPr>
          <p:cNvPr name="TextBox 2" id="2"/>
          <p:cNvSpPr txBox="true"/>
          <p:nvPr/>
        </p:nvSpPr>
        <p:spPr>
          <a:xfrm rot="0">
            <a:off x="1028700" y="2529579"/>
            <a:ext cx="7770549" cy="4587373"/>
          </a:xfrm>
          <a:prstGeom prst="rect">
            <a:avLst/>
          </a:prstGeom>
        </p:spPr>
        <p:txBody>
          <a:bodyPr anchor="t" rtlCol="false" tIns="0" lIns="0" bIns="0" rIns="0">
            <a:spAutoFit/>
          </a:bodyPr>
          <a:lstStyle/>
          <a:p>
            <a:pPr algn="just">
              <a:lnSpc>
                <a:spcPts val="3352"/>
              </a:lnSpc>
            </a:pPr>
            <a:r>
              <a:rPr lang="en-US" sz="2394">
                <a:solidFill>
                  <a:srgbClr val="000000"/>
                </a:solidFill>
                <a:latin typeface="Canva Sans"/>
              </a:rPr>
              <a:t>Para escoger los mejores hiperparámetros, haremos uso de GridSearchCV con 5 de CV, buscaremos en la siguiente malla:</a:t>
            </a:r>
          </a:p>
          <a:p>
            <a:pPr algn="just">
              <a:lnSpc>
                <a:spcPts val="3352"/>
              </a:lnSpc>
            </a:pPr>
          </a:p>
          <a:p>
            <a:pPr algn="just">
              <a:lnSpc>
                <a:spcPts val="3352"/>
              </a:lnSpc>
            </a:pPr>
            <a:r>
              <a:rPr lang="en-US" sz="2394">
                <a:solidFill>
                  <a:srgbClr val="000000"/>
                </a:solidFill>
                <a:latin typeface="Canva Sans"/>
              </a:rPr>
              <a:t>'C': [0.1, 1, 10, 100],</a:t>
            </a:r>
          </a:p>
          <a:p>
            <a:pPr algn="just">
              <a:lnSpc>
                <a:spcPts val="3352"/>
              </a:lnSpc>
            </a:pPr>
            <a:r>
              <a:rPr lang="en-US" sz="2394">
                <a:solidFill>
                  <a:srgbClr val="000000"/>
                </a:solidFill>
                <a:latin typeface="Canva Sans"/>
              </a:rPr>
              <a:t>  'class_weight': [None, 'balanced']</a:t>
            </a:r>
          </a:p>
          <a:p>
            <a:pPr algn="just">
              <a:lnSpc>
                <a:spcPts val="3352"/>
              </a:lnSpc>
            </a:pPr>
          </a:p>
          <a:p>
            <a:pPr algn="just">
              <a:lnSpc>
                <a:spcPts val="3352"/>
              </a:lnSpc>
            </a:pPr>
            <a:r>
              <a:rPr lang="en-US" sz="2394">
                <a:solidFill>
                  <a:srgbClr val="000000"/>
                </a:solidFill>
                <a:latin typeface="Canva Sans"/>
              </a:rPr>
              <a:t>Se hicieron un total de 40 fits, donde los mejores hiperparámetros resultaron ser:</a:t>
            </a:r>
          </a:p>
          <a:p>
            <a:pPr algn="just">
              <a:lnSpc>
                <a:spcPts val="3352"/>
              </a:lnSpc>
            </a:pPr>
          </a:p>
          <a:p>
            <a:pPr algn="just">
              <a:lnSpc>
                <a:spcPts val="3352"/>
              </a:lnSpc>
            </a:pPr>
          </a:p>
        </p:txBody>
      </p:sp>
      <p:sp>
        <p:nvSpPr>
          <p:cNvPr name="Freeform 3" id="3"/>
          <p:cNvSpPr/>
          <p:nvPr/>
        </p:nvSpPr>
        <p:spPr>
          <a:xfrm flipH="false" flipV="false" rot="0">
            <a:off x="6246486" y="6043810"/>
            <a:ext cx="11012814" cy="1175660"/>
          </a:xfrm>
          <a:custGeom>
            <a:avLst/>
            <a:gdLst/>
            <a:ahLst/>
            <a:cxnLst/>
            <a:rect r="r" b="b" t="t" l="l"/>
            <a:pathLst>
              <a:path h="1175660" w="11012814">
                <a:moveTo>
                  <a:pt x="0" y="0"/>
                </a:moveTo>
                <a:lnTo>
                  <a:pt x="11012814" y="0"/>
                </a:lnTo>
                <a:lnTo>
                  <a:pt x="11012814" y="1175660"/>
                </a:lnTo>
                <a:lnTo>
                  <a:pt x="0" y="1175660"/>
                </a:lnTo>
                <a:lnTo>
                  <a:pt x="0" y="0"/>
                </a:lnTo>
                <a:close/>
              </a:path>
            </a:pathLst>
          </a:custGeom>
          <a:blipFill>
            <a:blip r:embed="rId2"/>
            <a:stretch>
              <a:fillRect l="0" t="0" r="0" b="0"/>
            </a:stretch>
          </a:blipFill>
        </p:spPr>
      </p:sp>
      <p:sp>
        <p:nvSpPr>
          <p:cNvPr name="TextBox 4" id="4"/>
          <p:cNvSpPr txBox="true"/>
          <p:nvPr/>
        </p:nvSpPr>
        <p:spPr>
          <a:xfrm rot="0">
            <a:off x="1028700" y="923925"/>
            <a:ext cx="11801925" cy="1041711"/>
          </a:xfrm>
          <a:prstGeom prst="rect">
            <a:avLst/>
          </a:prstGeom>
        </p:spPr>
        <p:txBody>
          <a:bodyPr anchor="t" rtlCol="false" tIns="0" lIns="0" bIns="0" rIns="0">
            <a:spAutoFit/>
          </a:bodyPr>
          <a:lstStyle/>
          <a:p>
            <a:pPr algn="ctr">
              <a:lnSpc>
                <a:spcPts val="8650"/>
              </a:lnSpc>
            </a:pPr>
            <a:r>
              <a:rPr lang="en-US" sz="6178">
                <a:solidFill>
                  <a:srgbClr val="000000"/>
                </a:solidFill>
                <a:latin typeface="Canva Sans Bold"/>
              </a:rPr>
              <a:t>Hiperparámetros Kernel Lineal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B9AA"/>
        </a:solidFill>
      </p:bgPr>
    </p:bg>
    <p:spTree>
      <p:nvGrpSpPr>
        <p:cNvPr id="1" name=""/>
        <p:cNvGrpSpPr/>
        <p:nvPr/>
      </p:nvGrpSpPr>
      <p:grpSpPr>
        <a:xfrm>
          <a:off x="0" y="0"/>
          <a:ext cx="0" cy="0"/>
          <a:chOff x="0" y="0"/>
          <a:chExt cx="0" cy="0"/>
        </a:xfrm>
      </p:grpSpPr>
      <p:grpSp>
        <p:nvGrpSpPr>
          <p:cNvPr name="Group 2" id="2"/>
          <p:cNvGrpSpPr/>
          <p:nvPr/>
        </p:nvGrpSpPr>
        <p:grpSpPr>
          <a:xfrm rot="0">
            <a:off x="662839" y="1362391"/>
            <a:ext cx="11099490" cy="1537878"/>
            <a:chOff x="0" y="0"/>
            <a:chExt cx="14799320" cy="2050503"/>
          </a:xfrm>
        </p:grpSpPr>
        <p:sp>
          <p:nvSpPr>
            <p:cNvPr name="TextBox 3" id="3"/>
            <p:cNvSpPr txBox="true"/>
            <p:nvPr/>
          </p:nvSpPr>
          <p:spPr>
            <a:xfrm rot="0">
              <a:off x="0" y="1572980"/>
              <a:ext cx="14799320" cy="477524"/>
            </a:xfrm>
            <a:prstGeom prst="rect">
              <a:avLst/>
            </a:prstGeom>
          </p:spPr>
          <p:txBody>
            <a:bodyPr anchor="t" rtlCol="false" tIns="0" lIns="0" bIns="0" rIns="0">
              <a:spAutoFit/>
            </a:bodyPr>
            <a:lstStyle/>
            <a:p>
              <a:pPr algn="l" marL="0" indent="0" lvl="0">
                <a:lnSpc>
                  <a:spcPts val="2662"/>
                </a:lnSpc>
                <a:spcBef>
                  <a:spcPct val="0"/>
                </a:spcBef>
              </a:pPr>
            </a:p>
          </p:txBody>
        </p:sp>
        <p:sp>
          <p:nvSpPr>
            <p:cNvPr name="TextBox 4" id="4"/>
            <p:cNvSpPr txBox="true"/>
            <p:nvPr/>
          </p:nvSpPr>
          <p:spPr>
            <a:xfrm rot="0">
              <a:off x="0" y="142875"/>
              <a:ext cx="14799320" cy="1366220"/>
            </a:xfrm>
            <a:prstGeom prst="rect">
              <a:avLst/>
            </a:prstGeom>
          </p:spPr>
          <p:txBody>
            <a:bodyPr anchor="t" rtlCol="false" tIns="0" lIns="0" bIns="0" rIns="0">
              <a:spAutoFit/>
            </a:bodyPr>
            <a:lstStyle/>
            <a:p>
              <a:pPr algn="l" marL="0" indent="0" lvl="0">
                <a:lnSpc>
                  <a:spcPts val="7434"/>
                </a:lnSpc>
                <a:spcBef>
                  <a:spcPct val="0"/>
                </a:spcBef>
              </a:pPr>
              <a:r>
                <a:rPr lang="en-US" sz="7434">
                  <a:solidFill>
                    <a:srgbClr val="000000"/>
                  </a:solidFill>
                  <a:latin typeface="Baloo"/>
                </a:rPr>
                <a:t>¿QUÉ ES EL ALZHEIMER?</a:t>
              </a:r>
            </a:p>
          </p:txBody>
        </p:sp>
      </p:grpSp>
      <p:sp>
        <p:nvSpPr>
          <p:cNvPr name="Freeform 5" id="5"/>
          <p:cNvSpPr/>
          <p:nvPr/>
        </p:nvSpPr>
        <p:spPr>
          <a:xfrm flipH="false" flipV="false" rot="0">
            <a:off x="11603450" y="2743688"/>
            <a:ext cx="4970798" cy="6061949"/>
          </a:xfrm>
          <a:custGeom>
            <a:avLst/>
            <a:gdLst/>
            <a:ahLst/>
            <a:cxnLst/>
            <a:rect r="r" b="b" t="t" l="l"/>
            <a:pathLst>
              <a:path h="6061949" w="4970798">
                <a:moveTo>
                  <a:pt x="0" y="0"/>
                </a:moveTo>
                <a:lnTo>
                  <a:pt x="4970798" y="0"/>
                </a:lnTo>
                <a:lnTo>
                  <a:pt x="4970798" y="6061949"/>
                </a:lnTo>
                <a:lnTo>
                  <a:pt x="0" y="60619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3894962"/>
            <a:ext cx="9506919" cy="2184512"/>
          </a:xfrm>
          <a:prstGeom prst="rect">
            <a:avLst/>
          </a:prstGeom>
        </p:spPr>
        <p:txBody>
          <a:bodyPr anchor="t" rtlCol="false" tIns="0" lIns="0" bIns="0" rIns="0">
            <a:spAutoFit/>
          </a:bodyPr>
          <a:lstStyle/>
          <a:p>
            <a:pPr algn="just">
              <a:lnSpc>
                <a:spcPts val="4349"/>
              </a:lnSpc>
              <a:spcBef>
                <a:spcPct val="0"/>
              </a:spcBef>
            </a:pPr>
            <a:r>
              <a:rPr lang="en-US" sz="3624">
                <a:solidFill>
                  <a:srgbClr val="000000"/>
                </a:solidFill>
                <a:latin typeface="DM Sans"/>
              </a:rPr>
              <a:t>El Alzheimer es una enfermedad progresiva que afecta algunas funciones mentales, los principales síntomas son la pérdida de memoria y confusión.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9F0E9"/>
        </a:solidFill>
      </p:bgPr>
    </p:bg>
    <p:spTree>
      <p:nvGrpSpPr>
        <p:cNvPr id="1" name=""/>
        <p:cNvGrpSpPr/>
        <p:nvPr/>
      </p:nvGrpSpPr>
      <p:grpSpPr>
        <a:xfrm>
          <a:off x="0" y="0"/>
          <a:ext cx="0" cy="0"/>
          <a:chOff x="0" y="0"/>
          <a:chExt cx="0" cy="0"/>
        </a:xfrm>
      </p:grpSpPr>
      <p:sp>
        <p:nvSpPr>
          <p:cNvPr name="Freeform 2" id="2"/>
          <p:cNvSpPr/>
          <p:nvPr/>
        </p:nvSpPr>
        <p:spPr>
          <a:xfrm flipH="false" flipV="false" rot="0">
            <a:off x="3078786" y="1465738"/>
            <a:ext cx="12130428" cy="8588468"/>
          </a:xfrm>
          <a:custGeom>
            <a:avLst/>
            <a:gdLst/>
            <a:ahLst/>
            <a:cxnLst/>
            <a:rect r="r" b="b" t="t" l="l"/>
            <a:pathLst>
              <a:path h="8588468" w="12130428">
                <a:moveTo>
                  <a:pt x="0" y="0"/>
                </a:moveTo>
                <a:lnTo>
                  <a:pt x="12130428" y="0"/>
                </a:lnTo>
                <a:lnTo>
                  <a:pt x="12130428" y="8588468"/>
                </a:lnTo>
                <a:lnTo>
                  <a:pt x="0" y="8588468"/>
                </a:lnTo>
                <a:lnTo>
                  <a:pt x="0" y="0"/>
                </a:lnTo>
                <a:close/>
              </a:path>
            </a:pathLst>
          </a:custGeom>
          <a:blipFill>
            <a:blip r:embed="rId2"/>
            <a:stretch>
              <a:fillRect l="0" t="0" r="0" b="0"/>
            </a:stretch>
          </a:blipFill>
        </p:spPr>
      </p:sp>
      <p:sp>
        <p:nvSpPr>
          <p:cNvPr name="TextBox 3" id="3"/>
          <p:cNvSpPr txBox="true"/>
          <p:nvPr/>
        </p:nvSpPr>
        <p:spPr>
          <a:xfrm rot="0">
            <a:off x="519807" y="477362"/>
            <a:ext cx="12574516" cy="988376"/>
          </a:xfrm>
          <a:prstGeom prst="rect">
            <a:avLst/>
          </a:prstGeom>
        </p:spPr>
        <p:txBody>
          <a:bodyPr anchor="t" rtlCol="false" tIns="0" lIns="0" bIns="0" rIns="0">
            <a:spAutoFit/>
          </a:bodyPr>
          <a:lstStyle/>
          <a:p>
            <a:pPr algn="ctr">
              <a:lnSpc>
                <a:spcPts val="8069"/>
              </a:lnSpc>
            </a:pPr>
            <a:r>
              <a:rPr lang="en-US" sz="5764">
                <a:solidFill>
                  <a:srgbClr val="000000"/>
                </a:solidFill>
                <a:latin typeface="Canva Sans Bold"/>
              </a:rPr>
              <a:t>Matriz de Confusión Mejor Modelo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9F0E9"/>
        </a:solidFill>
      </p:bgPr>
    </p:bg>
    <p:spTree>
      <p:nvGrpSpPr>
        <p:cNvPr id="1" name=""/>
        <p:cNvGrpSpPr/>
        <p:nvPr/>
      </p:nvGrpSpPr>
      <p:grpSpPr>
        <a:xfrm>
          <a:off x="0" y="0"/>
          <a:ext cx="0" cy="0"/>
          <a:chOff x="0" y="0"/>
          <a:chExt cx="0" cy="0"/>
        </a:xfrm>
      </p:grpSpPr>
      <p:sp>
        <p:nvSpPr>
          <p:cNvPr name="TextBox 2" id="2"/>
          <p:cNvSpPr txBox="true"/>
          <p:nvPr/>
        </p:nvSpPr>
        <p:spPr>
          <a:xfrm rot="0">
            <a:off x="1028700" y="857250"/>
            <a:ext cx="4867424"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Elección</a:t>
            </a:r>
          </a:p>
        </p:txBody>
      </p:sp>
      <p:sp>
        <p:nvSpPr>
          <p:cNvPr name="TextBox 3" id="3"/>
          <p:cNvSpPr txBox="true"/>
          <p:nvPr/>
        </p:nvSpPr>
        <p:spPr>
          <a:xfrm rot="0">
            <a:off x="1028700" y="2762885"/>
            <a:ext cx="15288316" cy="2380615"/>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a:rPr>
              <a:t>A pesar de que el mejor modelo tiene una accuracy mayor, podemos observar que tiene peor clasificación para VeryMildDemented, como es la característica de más interés, usaremos el modelo con únicamente el kernel lineal antes de modificar hiperparámetros</a:t>
            </a:r>
          </a:p>
        </p:txBody>
      </p:sp>
      <p:sp>
        <p:nvSpPr>
          <p:cNvPr name="Freeform 4" id="4"/>
          <p:cNvSpPr/>
          <p:nvPr/>
        </p:nvSpPr>
        <p:spPr>
          <a:xfrm flipH="false" flipV="false" rot="0">
            <a:off x="10018312" y="5143500"/>
            <a:ext cx="7000102" cy="4347720"/>
          </a:xfrm>
          <a:custGeom>
            <a:avLst/>
            <a:gdLst/>
            <a:ahLst/>
            <a:cxnLst/>
            <a:rect r="r" b="b" t="t" l="l"/>
            <a:pathLst>
              <a:path h="4347720" w="7000102">
                <a:moveTo>
                  <a:pt x="0" y="0"/>
                </a:moveTo>
                <a:lnTo>
                  <a:pt x="7000102" y="0"/>
                </a:lnTo>
                <a:lnTo>
                  <a:pt x="7000102" y="4347720"/>
                </a:lnTo>
                <a:lnTo>
                  <a:pt x="0" y="4347720"/>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8C5A2"/>
        </a:solidFill>
      </p:bgPr>
    </p:bg>
    <p:spTree>
      <p:nvGrpSpPr>
        <p:cNvPr id="1" name=""/>
        <p:cNvGrpSpPr/>
        <p:nvPr/>
      </p:nvGrpSpPr>
      <p:grpSpPr>
        <a:xfrm>
          <a:off x="0" y="0"/>
          <a:ext cx="0" cy="0"/>
          <a:chOff x="0" y="0"/>
          <a:chExt cx="0" cy="0"/>
        </a:xfrm>
      </p:grpSpPr>
      <p:sp>
        <p:nvSpPr>
          <p:cNvPr name="TextBox 2" id="2"/>
          <p:cNvSpPr txBox="true"/>
          <p:nvPr/>
        </p:nvSpPr>
        <p:spPr>
          <a:xfrm rot="0">
            <a:off x="1028700" y="2814998"/>
            <a:ext cx="15009324" cy="5981065"/>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a:rPr>
              <a:t>Veremos si el modelo con kernel lineal que tiene 0.9731 de accuracy está sobreajustado</a:t>
            </a:r>
          </a:p>
          <a:p>
            <a:pPr algn="ctr">
              <a:lnSpc>
                <a:spcPts val="4759"/>
              </a:lnSpc>
            </a:pPr>
          </a:p>
          <a:p>
            <a:pPr algn="just">
              <a:lnSpc>
                <a:spcPts val="4759"/>
              </a:lnSpc>
            </a:pPr>
            <a:r>
              <a:rPr lang="en-US" sz="3399">
                <a:solidFill>
                  <a:srgbClr val="000000"/>
                </a:solidFill>
                <a:latin typeface="Canva Sans"/>
              </a:rPr>
              <a:t>Queríamos usar gráficas de curvas de aprendizaje para ver esto, pero era muy tardado, así que calculamos la accuracy para el conjunto train y test y veremos si hay una diferencia muy grande para poder inducir en existencia de sobreajuste o infrajuste:</a:t>
            </a:r>
          </a:p>
          <a:p>
            <a:pPr algn="ctr">
              <a:lnSpc>
                <a:spcPts val="4759"/>
              </a:lnSpc>
            </a:pPr>
          </a:p>
          <a:p>
            <a:pPr algn="ctr">
              <a:lnSpc>
                <a:spcPts val="4759"/>
              </a:lnSpc>
            </a:pPr>
          </a:p>
          <a:p>
            <a:pPr algn="ctr">
              <a:lnSpc>
                <a:spcPts val="4759"/>
              </a:lnSpc>
            </a:pPr>
          </a:p>
        </p:txBody>
      </p:sp>
      <p:sp>
        <p:nvSpPr>
          <p:cNvPr name="Freeform 3" id="3"/>
          <p:cNvSpPr/>
          <p:nvPr/>
        </p:nvSpPr>
        <p:spPr>
          <a:xfrm flipH="false" flipV="false" rot="0">
            <a:off x="6872920" y="7274841"/>
            <a:ext cx="9542209" cy="1521222"/>
          </a:xfrm>
          <a:custGeom>
            <a:avLst/>
            <a:gdLst/>
            <a:ahLst/>
            <a:cxnLst/>
            <a:rect r="r" b="b" t="t" l="l"/>
            <a:pathLst>
              <a:path h="1521222" w="9542209">
                <a:moveTo>
                  <a:pt x="0" y="0"/>
                </a:moveTo>
                <a:lnTo>
                  <a:pt x="9542208" y="0"/>
                </a:lnTo>
                <a:lnTo>
                  <a:pt x="9542208" y="1521222"/>
                </a:lnTo>
                <a:lnTo>
                  <a:pt x="0" y="1521222"/>
                </a:lnTo>
                <a:lnTo>
                  <a:pt x="0" y="0"/>
                </a:lnTo>
                <a:close/>
              </a:path>
            </a:pathLst>
          </a:custGeom>
          <a:blipFill>
            <a:blip r:embed="rId2"/>
            <a:stretch>
              <a:fillRect l="0" t="0" r="0" b="0"/>
            </a:stretch>
          </a:blipFill>
        </p:spPr>
      </p:sp>
      <p:sp>
        <p:nvSpPr>
          <p:cNvPr name="TextBox 4" id="4"/>
          <p:cNvSpPr txBox="true"/>
          <p:nvPr/>
        </p:nvSpPr>
        <p:spPr>
          <a:xfrm rot="0">
            <a:off x="1028700" y="1200150"/>
            <a:ext cx="8372475" cy="1200150"/>
          </a:xfrm>
          <a:prstGeom prst="rect">
            <a:avLst/>
          </a:prstGeom>
        </p:spPr>
        <p:txBody>
          <a:bodyPr anchor="t" rtlCol="false" tIns="0" lIns="0" bIns="0" rIns="0">
            <a:spAutoFit/>
          </a:bodyPr>
          <a:lstStyle/>
          <a:p>
            <a:pPr algn="ctr">
              <a:lnSpc>
                <a:spcPts val="9000"/>
              </a:lnSpc>
              <a:spcBef>
                <a:spcPct val="0"/>
              </a:spcBef>
            </a:pPr>
            <a:r>
              <a:rPr lang="en-US" sz="9000">
                <a:solidFill>
                  <a:srgbClr val="000000"/>
                </a:solidFill>
                <a:latin typeface="Baloo"/>
              </a:rPr>
              <a:t>¿SOBREAJUSTE?</a:t>
            </a:r>
          </a:p>
        </p:txBody>
      </p:sp>
      <p:sp>
        <p:nvSpPr>
          <p:cNvPr name="TextBox 5" id="5"/>
          <p:cNvSpPr txBox="true"/>
          <p:nvPr/>
        </p:nvSpPr>
        <p:spPr>
          <a:xfrm rot="0">
            <a:off x="6872920" y="8729388"/>
            <a:ext cx="954220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No hay un sobreajuste muy marcado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FB9AA"/>
        </a:solidFill>
      </p:bgPr>
    </p:bg>
    <p:spTree>
      <p:nvGrpSpPr>
        <p:cNvPr id="1" name=""/>
        <p:cNvGrpSpPr/>
        <p:nvPr/>
      </p:nvGrpSpPr>
      <p:grpSpPr>
        <a:xfrm>
          <a:off x="0" y="0"/>
          <a:ext cx="0" cy="0"/>
          <a:chOff x="0" y="0"/>
          <a:chExt cx="0" cy="0"/>
        </a:xfrm>
      </p:grpSpPr>
      <p:sp>
        <p:nvSpPr>
          <p:cNvPr name="TextBox 2" id="2"/>
          <p:cNvSpPr txBox="true"/>
          <p:nvPr/>
        </p:nvSpPr>
        <p:spPr>
          <a:xfrm rot="0">
            <a:off x="1028700" y="1123950"/>
            <a:ext cx="11127444" cy="700323"/>
          </a:xfrm>
          <a:prstGeom prst="rect">
            <a:avLst/>
          </a:prstGeom>
        </p:spPr>
        <p:txBody>
          <a:bodyPr anchor="t" rtlCol="false" tIns="0" lIns="0" bIns="0" rIns="0">
            <a:spAutoFit/>
          </a:bodyPr>
          <a:lstStyle/>
          <a:p>
            <a:pPr algn="ctr">
              <a:lnSpc>
                <a:spcPts val="5220"/>
              </a:lnSpc>
              <a:spcBef>
                <a:spcPct val="0"/>
              </a:spcBef>
            </a:pPr>
            <a:r>
              <a:rPr lang="en-US" sz="5220">
                <a:solidFill>
                  <a:srgbClr val="000000"/>
                </a:solidFill>
                <a:latin typeface="Baloo"/>
              </a:rPr>
              <a:t>CONCLUSIONES SVM LINEAL SIN PCA</a:t>
            </a:r>
          </a:p>
        </p:txBody>
      </p:sp>
      <p:sp>
        <p:nvSpPr>
          <p:cNvPr name="TextBox 3" id="3"/>
          <p:cNvSpPr txBox="true"/>
          <p:nvPr/>
        </p:nvSpPr>
        <p:spPr>
          <a:xfrm rot="0">
            <a:off x="1028700" y="2462757"/>
            <a:ext cx="13720606" cy="4034700"/>
          </a:xfrm>
          <a:prstGeom prst="rect">
            <a:avLst/>
          </a:prstGeom>
        </p:spPr>
        <p:txBody>
          <a:bodyPr anchor="t" rtlCol="false" tIns="0" lIns="0" bIns="0" rIns="0">
            <a:spAutoFit/>
          </a:bodyPr>
          <a:lstStyle/>
          <a:p>
            <a:pPr algn="just">
              <a:lnSpc>
                <a:spcPts val="3571"/>
              </a:lnSpc>
            </a:pPr>
            <a:r>
              <a:rPr lang="en-US" sz="2550">
                <a:solidFill>
                  <a:srgbClr val="000000"/>
                </a:solidFill>
                <a:latin typeface="Canva Sans"/>
              </a:rPr>
              <a:t>Al evaluar con diversos kernels vimos que el mejor era el lineal, con un 0.97 de accuracy, decidimos ver cuales eran los mejores hiperparámetros, pero al hacer esto, el modelo resultante terminó con una clasificación más deficiente en cuanto a falsos negativos de la categoría de mayor interés, por lo que tomamos el modelo únicamente considerando un kernel lineal.</a:t>
            </a:r>
          </a:p>
          <a:p>
            <a:pPr algn="just">
              <a:lnSpc>
                <a:spcPts val="3571"/>
              </a:lnSpc>
            </a:pPr>
          </a:p>
          <a:p>
            <a:pPr algn="just">
              <a:lnSpc>
                <a:spcPts val="3571"/>
              </a:lnSpc>
            </a:pPr>
            <a:r>
              <a:rPr lang="en-US" sz="2550">
                <a:solidFill>
                  <a:srgbClr val="000000"/>
                </a:solidFill>
                <a:latin typeface="Canva Sans"/>
              </a:rPr>
              <a:t>Es un buen modelo con buena precisión, debemos tomar en cuenta que todas las imágenes están en una escala parecida casi igual, sería interesante ver que ocurre con otras imágenes de radiografías.</a:t>
            </a:r>
          </a:p>
        </p:txBody>
      </p:sp>
      <p:sp>
        <p:nvSpPr>
          <p:cNvPr name="Freeform 4" id="4"/>
          <p:cNvSpPr/>
          <p:nvPr/>
        </p:nvSpPr>
        <p:spPr>
          <a:xfrm flipH="false" flipV="false" rot="0">
            <a:off x="12949946" y="5754876"/>
            <a:ext cx="3902268" cy="4151349"/>
          </a:xfrm>
          <a:custGeom>
            <a:avLst/>
            <a:gdLst/>
            <a:ahLst/>
            <a:cxnLst/>
            <a:rect r="r" b="b" t="t" l="l"/>
            <a:pathLst>
              <a:path h="4151349" w="3902268">
                <a:moveTo>
                  <a:pt x="0" y="0"/>
                </a:moveTo>
                <a:lnTo>
                  <a:pt x="3902269" y="0"/>
                </a:lnTo>
                <a:lnTo>
                  <a:pt x="3902269" y="4151349"/>
                </a:lnTo>
                <a:lnTo>
                  <a:pt x="0" y="4151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8C5A2"/>
        </a:solidFill>
      </p:bgPr>
    </p:bg>
    <p:spTree>
      <p:nvGrpSpPr>
        <p:cNvPr id="1" name=""/>
        <p:cNvGrpSpPr/>
        <p:nvPr/>
      </p:nvGrpSpPr>
      <p:grpSpPr>
        <a:xfrm>
          <a:off x="0" y="0"/>
          <a:ext cx="0" cy="0"/>
          <a:chOff x="0" y="0"/>
          <a:chExt cx="0" cy="0"/>
        </a:xfrm>
      </p:grpSpPr>
      <p:sp>
        <p:nvSpPr>
          <p:cNvPr name="TextBox 2" id="2"/>
          <p:cNvSpPr txBox="true"/>
          <p:nvPr/>
        </p:nvSpPr>
        <p:spPr>
          <a:xfrm rot="0">
            <a:off x="500872" y="312126"/>
            <a:ext cx="10661026" cy="1315720"/>
          </a:xfrm>
          <a:prstGeom prst="rect">
            <a:avLst/>
          </a:prstGeom>
        </p:spPr>
        <p:txBody>
          <a:bodyPr anchor="t" rtlCol="false" tIns="0" lIns="0" bIns="0" rIns="0">
            <a:spAutoFit/>
          </a:bodyPr>
          <a:lstStyle/>
          <a:p>
            <a:pPr algn="ctr">
              <a:lnSpc>
                <a:spcPts val="10740"/>
              </a:lnSpc>
            </a:pPr>
            <a:r>
              <a:rPr lang="en-US" sz="7671">
                <a:solidFill>
                  <a:srgbClr val="000000"/>
                </a:solidFill>
                <a:latin typeface="Canva Sans Bold"/>
              </a:rPr>
              <a:t>Modelo SVM CON PCA</a:t>
            </a:r>
          </a:p>
        </p:txBody>
      </p:sp>
      <p:sp>
        <p:nvSpPr>
          <p:cNvPr name="TextBox 3" id="3"/>
          <p:cNvSpPr txBox="true"/>
          <p:nvPr/>
        </p:nvSpPr>
        <p:spPr>
          <a:xfrm rot="0">
            <a:off x="1028700" y="1551645"/>
            <a:ext cx="13497656" cy="715335"/>
          </a:xfrm>
          <a:prstGeom prst="rect">
            <a:avLst/>
          </a:prstGeom>
        </p:spPr>
        <p:txBody>
          <a:bodyPr anchor="t" rtlCol="false" tIns="0" lIns="0" bIns="0" rIns="0">
            <a:spAutoFit/>
          </a:bodyPr>
          <a:lstStyle/>
          <a:p>
            <a:pPr algn="ctr">
              <a:lnSpc>
                <a:spcPts val="5876"/>
              </a:lnSpc>
            </a:pPr>
            <a:r>
              <a:rPr lang="en-US" sz="4197">
                <a:solidFill>
                  <a:srgbClr val="000000"/>
                </a:solidFill>
                <a:latin typeface="Canva Sans Bold"/>
              </a:rPr>
              <a:t>Procesamiento de los datos</a:t>
            </a:r>
          </a:p>
        </p:txBody>
      </p:sp>
      <p:sp>
        <p:nvSpPr>
          <p:cNvPr name="Freeform 4" id="4"/>
          <p:cNvSpPr/>
          <p:nvPr/>
        </p:nvSpPr>
        <p:spPr>
          <a:xfrm flipH="false" flipV="false" rot="0">
            <a:off x="11496101" y="3414752"/>
            <a:ext cx="5763199" cy="5843548"/>
          </a:xfrm>
          <a:custGeom>
            <a:avLst/>
            <a:gdLst/>
            <a:ahLst/>
            <a:cxnLst/>
            <a:rect r="r" b="b" t="t" l="l"/>
            <a:pathLst>
              <a:path h="5843548" w="5763199">
                <a:moveTo>
                  <a:pt x="0" y="0"/>
                </a:moveTo>
                <a:lnTo>
                  <a:pt x="5763199" y="0"/>
                </a:lnTo>
                <a:lnTo>
                  <a:pt x="5763199" y="5843548"/>
                </a:lnTo>
                <a:lnTo>
                  <a:pt x="0" y="5843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3414752"/>
            <a:ext cx="5763199" cy="5843548"/>
          </a:xfrm>
          <a:custGeom>
            <a:avLst/>
            <a:gdLst/>
            <a:ahLst/>
            <a:cxnLst/>
            <a:rect r="r" b="b" t="t" l="l"/>
            <a:pathLst>
              <a:path h="5843548" w="5763199">
                <a:moveTo>
                  <a:pt x="0" y="0"/>
                </a:moveTo>
                <a:lnTo>
                  <a:pt x="5763199" y="0"/>
                </a:lnTo>
                <a:lnTo>
                  <a:pt x="5763199" y="5843548"/>
                </a:lnTo>
                <a:lnTo>
                  <a:pt x="0" y="5843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186370" y="2907510"/>
            <a:ext cx="4382661" cy="1014484"/>
            <a:chOff x="0" y="0"/>
            <a:chExt cx="812800" cy="188144"/>
          </a:xfrm>
        </p:grpSpPr>
        <p:sp>
          <p:nvSpPr>
            <p:cNvPr name="Freeform 7" id="7"/>
            <p:cNvSpPr/>
            <p:nvPr/>
          </p:nvSpPr>
          <p:spPr>
            <a:xfrm flipH="false" flipV="false" rot="0">
              <a:off x="0" y="0"/>
              <a:ext cx="812800" cy="188144"/>
            </a:xfrm>
            <a:custGeom>
              <a:avLst/>
              <a:gdLst/>
              <a:ahLst/>
              <a:cxnLst/>
              <a:rect r="r" b="b" t="t" l="l"/>
              <a:pathLst>
                <a:path h="188144" w="812800">
                  <a:moveTo>
                    <a:pt x="812800" y="0"/>
                  </a:moveTo>
                  <a:lnTo>
                    <a:pt x="0" y="0"/>
                  </a:lnTo>
                  <a:lnTo>
                    <a:pt x="101600" y="94072"/>
                  </a:lnTo>
                  <a:lnTo>
                    <a:pt x="0" y="188144"/>
                  </a:lnTo>
                  <a:lnTo>
                    <a:pt x="812800" y="188144"/>
                  </a:lnTo>
                  <a:lnTo>
                    <a:pt x="711200" y="94072"/>
                  </a:lnTo>
                  <a:lnTo>
                    <a:pt x="812800" y="0"/>
                  </a:lnTo>
                  <a:close/>
                </a:path>
              </a:pathLst>
            </a:custGeom>
            <a:solidFill>
              <a:srgbClr val="E15D55"/>
            </a:solidFill>
          </p:spPr>
        </p:sp>
        <p:sp>
          <p:nvSpPr>
            <p:cNvPr name="TextBox 8" id="8"/>
            <p:cNvSpPr txBox="true"/>
            <p:nvPr/>
          </p:nvSpPr>
          <p:spPr>
            <a:xfrm>
              <a:off x="88900" y="0"/>
              <a:ext cx="635000" cy="188144"/>
            </a:xfrm>
            <a:prstGeom prst="rect">
              <a:avLst/>
            </a:prstGeom>
          </p:spPr>
          <p:txBody>
            <a:bodyPr anchor="ctr" rtlCol="false" tIns="50800" lIns="50800" bIns="50800" rIns="50800"/>
            <a:lstStyle/>
            <a:p>
              <a:pPr algn="ctr">
                <a:lnSpc>
                  <a:spcPts val="3119"/>
                </a:lnSpc>
              </a:pPr>
              <a:r>
                <a:rPr lang="en-US" sz="2599">
                  <a:solidFill>
                    <a:srgbClr val="FFFFFF"/>
                  </a:solidFill>
                  <a:latin typeface="DM Sans Bold"/>
                </a:rPr>
                <a:t>NORMALIZACIÓN</a:t>
              </a:r>
            </a:p>
          </p:txBody>
        </p:sp>
      </p:grpSp>
      <p:grpSp>
        <p:nvGrpSpPr>
          <p:cNvPr name="Group 9" id="9"/>
          <p:cNvGrpSpPr/>
          <p:nvPr/>
        </p:nvGrpSpPr>
        <p:grpSpPr>
          <a:xfrm rot="0">
            <a:off x="1718969" y="2907510"/>
            <a:ext cx="4382661" cy="1014484"/>
            <a:chOff x="0" y="0"/>
            <a:chExt cx="812800" cy="188144"/>
          </a:xfrm>
        </p:grpSpPr>
        <p:sp>
          <p:nvSpPr>
            <p:cNvPr name="Freeform 10" id="10"/>
            <p:cNvSpPr/>
            <p:nvPr/>
          </p:nvSpPr>
          <p:spPr>
            <a:xfrm flipH="false" flipV="false" rot="0">
              <a:off x="0" y="0"/>
              <a:ext cx="812800" cy="188144"/>
            </a:xfrm>
            <a:custGeom>
              <a:avLst/>
              <a:gdLst/>
              <a:ahLst/>
              <a:cxnLst/>
              <a:rect r="r" b="b" t="t" l="l"/>
              <a:pathLst>
                <a:path h="188144" w="812800">
                  <a:moveTo>
                    <a:pt x="812800" y="0"/>
                  </a:moveTo>
                  <a:lnTo>
                    <a:pt x="0" y="0"/>
                  </a:lnTo>
                  <a:lnTo>
                    <a:pt x="101600" y="94072"/>
                  </a:lnTo>
                  <a:lnTo>
                    <a:pt x="0" y="188144"/>
                  </a:lnTo>
                  <a:lnTo>
                    <a:pt x="812800" y="188144"/>
                  </a:lnTo>
                  <a:lnTo>
                    <a:pt x="711200" y="94072"/>
                  </a:lnTo>
                  <a:lnTo>
                    <a:pt x="812800" y="0"/>
                  </a:lnTo>
                  <a:close/>
                </a:path>
              </a:pathLst>
            </a:custGeom>
            <a:solidFill>
              <a:srgbClr val="E15D55"/>
            </a:solidFill>
          </p:spPr>
        </p:sp>
        <p:sp>
          <p:nvSpPr>
            <p:cNvPr name="TextBox 11" id="11"/>
            <p:cNvSpPr txBox="true"/>
            <p:nvPr/>
          </p:nvSpPr>
          <p:spPr>
            <a:xfrm>
              <a:off x="88900" y="0"/>
              <a:ext cx="635000" cy="188144"/>
            </a:xfrm>
            <a:prstGeom prst="rect">
              <a:avLst/>
            </a:prstGeom>
          </p:spPr>
          <p:txBody>
            <a:bodyPr anchor="ctr" rtlCol="false" tIns="50800" lIns="50800" bIns="50800" rIns="50800"/>
            <a:lstStyle/>
            <a:p>
              <a:pPr algn="ctr">
                <a:lnSpc>
                  <a:spcPts val="3119"/>
                </a:lnSpc>
              </a:pPr>
              <a:r>
                <a:rPr lang="en-US" sz="2599">
                  <a:solidFill>
                    <a:srgbClr val="FFFFFF"/>
                  </a:solidFill>
                  <a:latin typeface="DM Sans Bold"/>
                </a:rPr>
                <a:t>APLANAMIENTO</a:t>
              </a:r>
            </a:p>
          </p:txBody>
        </p:sp>
      </p:grpSp>
      <p:sp>
        <p:nvSpPr>
          <p:cNvPr name="TextBox 12" id="12"/>
          <p:cNvSpPr txBox="true"/>
          <p:nvPr/>
        </p:nvSpPr>
        <p:spPr>
          <a:xfrm rot="0">
            <a:off x="12013803" y="4072579"/>
            <a:ext cx="4727796" cy="4480269"/>
          </a:xfrm>
          <a:prstGeom prst="rect">
            <a:avLst/>
          </a:prstGeom>
        </p:spPr>
        <p:txBody>
          <a:bodyPr anchor="t" rtlCol="false" tIns="0" lIns="0" bIns="0" rIns="0">
            <a:spAutoFit/>
          </a:bodyPr>
          <a:lstStyle/>
          <a:p>
            <a:pPr algn="just">
              <a:lnSpc>
                <a:spcPts val="3567"/>
              </a:lnSpc>
            </a:pPr>
            <a:r>
              <a:rPr lang="en-US" sz="2548">
                <a:solidFill>
                  <a:srgbClr val="000000"/>
                </a:solidFill>
                <a:latin typeface="Canva Sans Bold"/>
              </a:rPr>
              <a:t>Colocamos los datos en una escala similar, teniendo las características de los pixeles en rangos comparables, permitiendo una mejor búsqueda de soluciones</a:t>
            </a:r>
          </a:p>
          <a:p>
            <a:pPr algn="just">
              <a:lnSpc>
                <a:spcPts val="3567"/>
              </a:lnSpc>
            </a:pPr>
          </a:p>
          <a:p>
            <a:pPr algn="just">
              <a:lnSpc>
                <a:spcPts val="3567"/>
              </a:lnSpc>
            </a:pPr>
            <a:r>
              <a:rPr lang="en-US" sz="2548">
                <a:solidFill>
                  <a:srgbClr val="000000"/>
                </a:solidFill>
                <a:latin typeface="Canva Sans Bold"/>
              </a:rPr>
              <a:t>Nosotros restamos la media y dividimos por la desviación estándar</a:t>
            </a:r>
          </a:p>
        </p:txBody>
      </p:sp>
      <p:sp>
        <p:nvSpPr>
          <p:cNvPr name="TextBox 13" id="13"/>
          <p:cNvSpPr txBox="true"/>
          <p:nvPr/>
        </p:nvSpPr>
        <p:spPr>
          <a:xfrm rot="0">
            <a:off x="1546402" y="4082104"/>
            <a:ext cx="4727796" cy="4690787"/>
          </a:xfrm>
          <a:prstGeom prst="rect">
            <a:avLst/>
          </a:prstGeom>
        </p:spPr>
        <p:txBody>
          <a:bodyPr anchor="t" rtlCol="false" tIns="0" lIns="0" bIns="0" rIns="0">
            <a:spAutoFit/>
          </a:bodyPr>
          <a:lstStyle/>
          <a:p>
            <a:pPr algn="just">
              <a:lnSpc>
                <a:spcPts val="3427"/>
              </a:lnSpc>
            </a:pPr>
            <a:r>
              <a:rPr lang="en-US" sz="2448">
                <a:solidFill>
                  <a:srgbClr val="000000"/>
                </a:solidFill>
                <a:latin typeface="Canva Sans Bold"/>
              </a:rPr>
              <a:t>Nuestras imágenes son de 176x176 pixeles, pero el SVM necesita entrada de un vector unidimensional, por lo que tendremos un vector de 30,976 valores, concatenando todas las filas o columnas</a:t>
            </a:r>
          </a:p>
          <a:p>
            <a:pPr algn="just">
              <a:lnSpc>
                <a:spcPts val="3427"/>
              </a:lnSpc>
            </a:pPr>
          </a:p>
          <a:p>
            <a:pPr algn="just">
              <a:lnSpc>
                <a:spcPts val="3427"/>
              </a:lnSpc>
            </a:pPr>
            <a:r>
              <a:rPr lang="en-US" sz="2448">
                <a:solidFill>
                  <a:srgbClr val="000000"/>
                </a:solidFill>
                <a:latin typeface="Canva Sans Bold"/>
              </a:rPr>
              <a:t>Cada uno representará una característica, como color o textura</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E8C5A2"/>
        </a:solidFill>
      </p:bgPr>
    </p:bg>
    <p:spTree>
      <p:nvGrpSpPr>
        <p:cNvPr id="1" name=""/>
        <p:cNvGrpSpPr/>
        <p:nvPr/>
      </p:nvGrpSpPr>
      <p:grpSpPr>
        <a:xfrm>
          <a:off x="0" y="0"/>
          <a:ext cx="0" cy="0"/>
          <a:chOff x="0" y="0"/>
          <a:chExt cx="0" cy="0"/>
        </a:xfrm>
      </p:grpSpPr>
      <p:sp>
        <p:nvSpPr>
          <p:cNvPr name="TextBox 2" id="2"/>
          <p:cNvSpPr txBox="true"/>
          <p:nvPr/>
        </p:nvSpPr>
        <p:spPr>
          <a:xfrm rot="0">
            <a:off x="1028700" y="312690"/>
            <a:ext cx="2393156"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PCA</a:t>
            </a:r>
          </a:p>
        </p:txBody>
      </p:sp>
      <p:sp>
        <p:nvSpPr>
          <p:cNvPr name="TextBox 3" id="3"/>
          <p:cNvSpPr txBox="true"/>
          <p:nvPr/>
        </p:nvSpPr>
        <p:spPr>
          <a:xfrm rot="0">
            <a:off x="1028700" y="2307614"/>
            <a:ext cx="13086328" cy="3580765"/>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a:rPr>
              <a:t>¿Por qué aplicar PCA a este trabajo?</a:t>
            </a:r>
          </a:p>
          <a:p>
            <a:pPr algn="just">
              <a:lnSpc>
                <a:spcPts val="4759"/>
              </a:lnSpc>
            </a:pPr>
          </a:p>
          <a:p>
            <a:pPr algn="just">
              <a:lnSpc>
                <a:spcPts val="4759"/>
              </a:lnSpc>
            </a:pPr>
            <a:r>
              <a:rPr lang="en-US" sz="3399">
                <a:solidFill>
                  <a:srgbClr val="000000"/>
                </a:solidFill>
                <a:latin typeface="Canva Sans"/>
              </a:rPr>
              <a:t>Tenemos un vector de 30K valores, el PCA nos permitirá realizar una reducción de la dimensión, lo que podría ayudar a mejorar el modelo, tanto en tiempos de ejecución como en mejorar la clasificación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FB9AA"/>
        </a:solidFill>
      </p:bgPr>
    </p:bg>
    <p:spTree>
      <p:nvGrpSpPr>
        <p:cNvPr id="1" name=""/>
        <p:cNvGrpSpPr/>
        <p:nvPr/>
      </p:nvGrpSpPr>
      <p:grpSpPr>
        <a:xfrm>
          <a:off x="0" y="0"/>
          <a:ext cx="0" cy="0"/>
          <a:chOff x="0" y="0"/>
          <a:chExt cx="0" cy="0"/>
        </a:xfrm>
      </p:grpSpPr>
      <p:sp>
        <p:nvSpPr>
          <p:cNvPr name="Freeform 2" id="2"/>
          <p:cNvSpPr/>
          <p:nvPr/>
        </p:nvSpPr>
        <p:spPr>
          <a:xfrm flipH="false" flipV="false" rot="0">
            <a:off x="3211742" y="2325414"/>
            <a:ext cx="11427042" cy="8283372"/>
          </a:xfrm>
          <a:custGeom>
            <a:avLst/>
            <a:gdLst/>
            <a:ahLst/>
            <a:cxnLst/>
            <a:rect r="r" b="b" t="t" l="l"/>
            <a:pathLst>
              <a:path h="8283372" w="11427042">
                <a:moveTo>
                  <a:pt x="0" y="0"/>
                </a:moveTo>
                <a:lnTo>
                  <a:pt x="11427042" y="0"/>
                </a:lnTo>
                <a:lnTo>
                  <a:pt x="11427042" y="8283371"/>
                </a:lnTo>
                <a:lnTo>
                  <a:pt x="0" y="8283371"/>
                </a:lnTo>
                <a:lnTo>
                  <a:pt x="0" y="0"/>
                </a:lnTo>
                <a:close/>
              </a:path>
            </a:pathLst>
          </a:custGeom>
          <a:blipFill>
            <a:blip r:embed="rId2"/>
            <a:stretch>
              <a:fillRect l="-2020" t="0" r="-2020" b="0"/>
            </a:stretch>
          </a:blipFill>
        </p:spPr>
      </p:sp>
      <p:sp>
        <p:nvSpPr>
          <p:cNvPr name="TextBox 3" id="3"/>
          <p:cNvSpPr txBox="true"/>
          <p:nvPr/>
        </p:nvSpPr>
        <p:spPr>
          <a:xfrm rot="0">
            <a:off x="409882" y="686514"/>
            <a:ext cx="10273271" cy="808196"/>
          </a:xfrm>
          <a:prstGeom prst="rect">
            <a:avLst/>
          </a:prstGeom>
        </p:spPr>
        <p:txBody>
          <a:bodyPr anchor="t" rtlCol="false" tIns="0" lIns="0" bIns="0" rIns="0">
            <a:spAutoFit/>
          </a:bodyPr>
          <a:lstStyle/>
          <a:p>
            <a:pPr algn="ctr">
              <a:lnSpc>
                <a:spcPts val="6115"/>
              </a:lnSpc>
              <a:spcBef>
                <a:spcPct val="0"/>
              </a:spcBef>
            </a:pPr>
            <a:r>
              <a:rPr lang="en-US" sz="6115">
                <a:solidFill>
                  <a:srgbClr val="000000"/>
                </a:solidFill>
                <a:latin typeface="Baloo"/>
              </a:rPr>
              <a:t>CANTIDAD DE COMPONENTES</a:t>
            </a:r>
          </a:p>
        </p:txBody>
      </p:sp>
      <p:sp>
        <p:nvSpPr>
          <p:cNvPr name="TextBox 4" id="4"/>
          <p:cNvSpPr txBox="true"/>
          <p:nvPr/>
        </p:nvSpPr>
        <p:spPr>
          <a:xfrm rot="0">
            <a:off x="409882" y="1180509"/>
            <a:ext cx="17030761" cy="1144905"/>
          </a:xfrm>
          <a:prstGeom prst="rect">
            <a:avLst/>
          </a:prstGeom>
        </p:spPr>
        <p:txBody>
          <a:bodyPr anchor="t" rtlCol="false" tIns="0" lIns="0" bIns="0" rIns="0">
            <a:spAutoFit/>
          </a:bodyPr>
          <a:lstStyle/>
          <a:p>
            <a:pPr algn="just">
              <a:lnSpc>
                <a:spcPts val="4620"/>
              </a:lnSpc>
            </a:pPr>
            <a:r>
              <a:rPr lang="en-US" sz="3300">
                <a:solidFill>
                  <a:srgbClr val="000000"/>
                </a:solidFill>
                <a:latin typeface="Canva Sans"/>
              </a:rPr>
              <a:t>Usando una gráfica de la varianza explicada acumulada, vamos a observar la cantidad de componentes que expliquen hasta un 90% de la varianza de los datos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9F0E9"/>
        </a:solidFill>
      </p:bgPr>
    </p:bg>
    <p:spTree>
      <p:nvGrpSpPr>
        <p:cNvPr id="1" name=""/>
        <p:cNvGrpSpPr/>
        <p:nvPr/>
      </p:nvGrpSpPr>
      <p:grpSpPr>
        <a:xfrm>
          <a:off x="0" y="0"/>
          <a:ext cx="0" cy="0"/>
          <a:chOff x="0" y="0"/>
          <a:chExt cx="0" cy="0"/>
        </a:xfrm>
      </p:grpSpPr>
      <p:sp>
        <p:nvSpPr>
          <p:cNvPr name="Freeform 2" id="2"/>
          <p:cNvSpPr/>
          <p:nvPr/>
        </p:nvSpPr>
        <p:spPr>
          <a:xfrm flipH="false" flipV="false" rot="0">
            <a:off x="8796509" y="2083123"/>
            <a:ext cx="9208910" cy="8203877"/>
          </a:xfrm>
          <a:custGeom>
            <a:avLst/>
            <a:gdLst/>
            <a:ahLst/>
            <a:cxnLst/>
            <a:rect r="r" b="b" t="t" l="l"/>
            <a:pathLst>
              <a:path h="8203877" w="9208910">
                <a:moveTo>
                  <a:pt x="0" y="0"/>
                </a:moveTo>
                <a:lnTo>
                  <a:pt x="9208910" y="0"/>
                </a:lnTo>
                <a:lnTo>
                  <a:pt x="9208910" y="8203877"/>
                </a:lnTo>
                <a:lnTo>
                  <a:pt x="0" y="8203877"/>
                </a:lnTo>
                <a:lnTo>
                  <a:pt x="0" y="0"/>
                </a:lnTo>
                <a:close/>
              </a:path>
            </a:pathLst>
          </a:custGeom>
          <a:blipFill>
            <a:blip r:embed="rId2"/>
            <a:stretch>
              <a:fillRect l="0" t="0" r="0" b="0"/>
            </a:stretch>
          </a:blipFill>
        </p:spPr>
      </p:sp>
      <p:sp>
        <p:nvSpPr>
          <p:cNvPr name="TextBox 3" id="3"/>
          <p:cNvSpPr txBox="true"/>
          <p:nvPr/>
        </p:nvSpPr>
        <p:spPr>
          <a:xfrm rot="0">
            <a:off x="1028700" y="630867"/>
            <a:ext cx="9231700" cy="938541"/>
          </a:xfrm>
          <a:prstGeom prst="rect">
            <a:avLst/>
          </a:prstGeom>
        </p:spPr>
        <p:txBody>
          <a:bodyPr anchor="t" rtlCol="false" tIns="0" lIns="0" bIns="0" rIns="0">
            <a:spAutoFit/>
          </a:bodyPr>
          <a:lstStyle/>
          <a:p>
            <a:pPr algn="ctr">
              <a:lnSpc>
                <a:spcPts val="7095"/>
              </a:lnSpc>
              <a:spcBef>
                <a:spcPct val="0"/>
              </a:spcBef>
            </a:pPr>
            <a:r>
              <a:rPr lang="en-US" sz="7095">
                <a:solidFill>
                  <a:srgbClr val="000000"/>
                </a:solidFill>
                <a:latin typeface="Baloo"/>
              </a:rPr>
              <a:t>MODELO SVM CON PCA</a:t>
            </a:r>
          </a:p>
        </p:txBody>
      </p:sp>
      <p:sp>
        <p:nvSpPr>
          <p:cNvPr name="TextBox 4" id="4"/>
          <p:cNvSpPr txBox="true"/>
          <p:nvPr/>
        </p:nvSpPr>
        <p:spPr>
          <a:xfrm rot="0">
            <a:off x="1028700" y="1502733"/>
            <a:ext cx="1009804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Usamos 3 kernels: lineal, gaussiano y polinomial</a:t>
            </a:r>
          </a:p>
        </p:txBody>
      </p:sp>
      <p:sp>
        <p:nvSpPr>
          <p:cNvPr name="TextBox 5" id="5"/>
          <p:cNvSpPr txBox="true"/>
          <p:nvPr/>
        </p:nvSpPr>
        <p:spPr>
          <a:xfrm rot="0">
            <a:off x="2307079" y="5076825"/>
            <a:ext cx="312970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Accuracy: 0.96</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9F0E9"/>
        </a:solidFill>
      </p:bgPr>
    </p:bg>
    <p:spTree>
      <p:nvGrpSpPr>
        <p:cNvPr id="1" name=""/>
        <p:cNvGrpSpPr/>
        <p:nvPr/>
      </p:nvGrpSpPr>
      <p:grpSpPr>
        <a:xfrm>
          <a:off x="0" y="0"/>
          <a:ext cx="0" cy="0"/>
          <a:chOff x="0" y="0"/>
          <a:chExt cx="0" cy="0"/>
        </a:xfrm>
      </p:grpSpPr>
      <p:sp>
        <p:nvSpPr>
          <p:cNvPr name="Freeform 2" id="2"/>
          <p:cNvSpPr/>
          <p:nvPr/>
        </p:nvSpPr>
        <p:spPr>
          <a:xfrm flipH="false" flipV="false" rot="0">
            <a:off x="8098328" y="1292908"/>
            <a:ext cx="9960412" cy="8771318"/>
          </a:xfrm>
          <a:custGeom>
            <a:avLst/>
            <a:gdLst/>
            <a:ahLst/>
            <a:cxnLst/>
            <a:rect r="r" b="b" t="t" l="l"/>
            <a:pathLst>
              <a:path h="8771318" w="9960412">
                <a:moveTo>
                  <a:pt x="0" y="0"/>
                </a:moveTo>
                <a:lnTo>
                  <a:pt x="9960412" y="0"/>
                </a:lnTo>
                <a:lnTo>
                  <a:pt x="9960412" y="8771318"/>
                </a:lnTo>
                <a:lnTo>
                  <a:pt x="0" y="8771318"/>
                </a:lnTo>
                <a:lnTo>
                  <a:pt x="0" y="0"/>
                </a:lnTo>
                <a:close/>
              </a:path>
            </a:pathLst>
          </a:custGeom>
          <a:blipFill>
            <a:blip r:embed="rId2"/>
            <a:stretch>
              <a:fillRect l="0" t="0" r="0" b="0"/>
            </a:stretch>
          </a:blipFill>
        </p:spPr>
      </p:sp>
      <p:sp>
        <p:nvSpPr>
          <p:cNvPr name="TextBox 3" id="3"/>
          <p:cNvSpPr txBox="true"/>
          <p:nvPr/>
        </p:nvSpPr>
        <p:spPr>
          <a:xfrm rot="0">
            <a:off x="2201035" y="4819967"/>
            <a:ext cx="368781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Accuracy: 0.9905</a:t>
            </a:r>
          </a:p>
        </p:txBody>
      </p:sp>
      <p:sp>
        <p:nvSpPr>
          <p:cNvPr name="TextBox 4" id="4"/>
          <p:cNvSpPr txBox="true"/>
          <p:nvPr/>
        </p:nvSpPr>
        <p:spPr>
          <a:xfrm rot="0">
            <a:off x="546355" y="-45557"/>
            <a:ext cx="8597645" cy="1338465"/>
          </a:xfrm>
          <a:prstGeom prst="rect">
            <a:avLst/>
          </a:prstGeom>
        </p:spPr>
        <p:txBody>
          <a:bodyPr anchor="t" rtlCol="false" tIns="0" lIns="0" bIns="0" rIns="0">
            <a:spAutoFit/>
          </a:bodyPr>
          <a:lstStyle/>
          <a:p>
            <a:pPr algn="ctr">
              <a:lnSpc>
                <a:spcPts val="10950"/>
              </a:lnSpc>
            </a:pPr>
            <a:r>
              <a:rPr lang="en-US" sz="7821">
                <a:solidFill>
                  <a:srgbClr val="000000"/>
                </a:solidFill>
                <a:latin typeface="Canva Sans Bold"/>
              </a:rPr>
              <a:t>Kernel polinomial</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9F0E9"/>
        </a:solidFill>
      </p:bgPr>
    </p:bg>
    <p:spTree>
      <p:nvGrpSpPr>
        <p:cNvPr id="1" name=""/>
        <p:cNvGrpSpPr/>
        <p:nvPr/>
      </p:nvGrpSpPr>
      <p:grpSpPr>
        <a:xfrm>
          <a:off x="0" y="0"/>
          <a:ext cx="0" cy="0"/>
          <a:chOff x="0" y="0"/>
          <a:chExt cx="0" cy="0"/>
        </a:xfrm>
      </p:grpSpPr>
      <p:sp>
        <p:nvSpPr>
          <p:cNvPr name="Freeform 2" id="2"/>
          <p:cNvSpPr/>
          <p:nvPr/>
        </p:nvSpPr>
        <p:spPr>
          <a:xfrm flipH="false" flipV="false" rot="0">
            <a:off x="7855906" y="1292908"/>
            <a:ext cx="10095932" cy="8994092"/>
          </a:xfrm>
          <a:custGeom>
            <a:avLst/>
            <a:gdLst/>
            <a:ahLst/>
            <a:cxnLst/>
            <a:rect r="r" b="b" t="t" l="l"/>
            <a:pathLst>
              <a:path h="8994092" w="10095932">
                <a:moveTo>
                  <a:pt x="0" y="0"/>
                </a:moveTo>
                <a:lnTo>
                  <a:pt x="10095933" y="0"/>
                </a:lnTo>
                <a:lnTo>
                  <a:pt x="10095933" y="8994092"/>
                </a:lnTo>
                <a:lnTo>
                  <a:pt x="0" y="8994092"/>
                </a:lnTo>
                <a:lnTo>
                  <a:pt x="0" y="0"/>
                </a:lnTo>
                <a:close/>
              </a:path>
            </a:pathLst>
          </a:custGeom>
          <a:blipFill>
            <a:blip r:embed="rId2"/>
            <a:stretch>
              <a:fillRect l="0" t="0" r="0" b="0"/>
            </a:stretch>
          </a:blipFill>
        </p:spPr>
      </p:sp>
      <p:sp>
        <p:nvSpPr>
          <p:cNvPr name="TextBox 3" id="3"/>
          <p:cNvSpPr txBox="true"/>
          <p:nvPr/>
        </p:nvSpPr>
        <p:spPr>
          <a:xfrm rot="0">
            <a:off x="2201035" y="4819967"/>
            <a:ext cx="368781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Accuracy: 0.9905</a:t>
            </a:r>
          </a:p>
        </p:txBody>
      </p:sp>
      <p:sp>
        <p:nvSpPr>
          <p:cNvPr name="TextBox 4" id="4"/>
          <p:cNvSpPr txBox="true"/>
          <p:nvPr/>
        </p:nvSpPr>
        <p:spPr>
          <a:xfrm rot="0">
            <a:off x="637266" y="-45557"/>
            <a:ext cx="8415823" cy="1338465"/>
          </a:xfrm>
          <a:prstGeom prst="rect">
            <a:avLst/>
          </a:prstGeom>
        </p:spPr>
        <p:txBody>
          <a:bodyPr anchor="t" rtlCol="false" tIns="0" lIns="0" bIns="0" rIns="0">
            <a:spAutoFit/>
          </a:bodyPr>
          <a:lstStyle/>
          <a:p>
            <a:pPr algn="ctr">
              <a:lnSpc>
                <a:spcPts val="10950"/>
              </a:lnSpc>
            </a:pPr>
            <a:r>
              <a:rPr lang="en-US" sz="7821">
                <a:solidFill>
                  <a:srgbClr val="000000"/>
                </a:solidFill>
                <a:latin typeface="Canva Sans Bold"/>
              </a:rPr>
              <a:t>Kernel Gaussiano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9F0E9"/>
        </a:solidFill>
      </p:bgPr>
    </p:bg>
    <p:spTree>
      <p:nvGrpSpPr>
        <p:cNvPr id="1" name=""/>
        <p:cNvGrpSpPr/>
        <p:nvPr/>
      </p:nvGrpSpPr>
      <p:grpSpPr>
        <a:xfrm>
          <a:off x="0" y="0"/>
          <a:ext cx="0" cy="0"/>
          <a:chOff x="0" y="0"/>
          <a:chExt cx="0" cy="0"/>
        </a:xfrm>
      </p:grpSpPr>
      <p:sp>
        <p:nvSpPr>
          <p:cNvPr name="Freeform 2" id="2"/>
          <p:cNvSpPr/>
          <p:nvPr/>
        </p:nvSpPr>
        <p:spPr>
          <a:xfrm flipH="false" flipV="false" rot="0">
            <a:off x="-5932035" y="-2149634"/>
            <a:ext cx="15353903" cy="9852117"/>
          </a:xfrm>
          <a:custGeom>
            <a:avLst/>
            <a:gdLst/>
            <a:ahLst/>
            <a:cxnLst/>
            <a:rect r="r" b="b" t="t" l="l"/>
            <a:pathLst>
              <a:path h="9852117" w="15353903">
                <a:moveTo>
                  <a:pt x="0" y="0"/>
                </a:moveTo>
                <a:lnTo>
                  <a:pt x="15353904" y="0"/>
                </a:lnTo>
                <a:lnTo>
                  <a:pt x="15353904" y="9852118"/>
                </a:lnTo>
                <a:lnTo>
                  <a:pt x="0" y="9852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0539071">
            <a:off x="13127247" y="-1634642"/>
            <a:ext cx="9025700" cy="5791508"/>
          </a:xfrm>
          <a:custGeom>
            <a:avLst/>
            <a:gdLst/>
            <a:ahLst/>
            <a:cxnLst/>
            <a:rect r="r" b="b" t="t" l="l"/>
            <a:pathLst>
              <a:path h="5791508" w="9025700">
                <a:moveTo>
                  <a:pt x="0" y="0"/>
                </a:moveTo>
                <a:lnTo>
                  <a:pt x="9025700" y="0"/>
                </a:lnTo>
                <a:lnTo>
                  <a:pt x="9025700" y="5791508"/>
                </a:lnTo>
                <a:lnTo>
                  <a:pt x="0" y="5791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0380716" y="5038747"/>
            <a:ext cx="399176" cy="448674"/>
          </a:xfrm>
          <a:custGeom>
            <a:avLst/>
            <a:gdLst/>
            <a:ahLst/>
            <a:cxnLst/>
            <a:rect r="r" b="b" t="t" l="l"/>
            <a:pathLst>
              <a:path h="448674" w="399176">
                <a:moveTo>
                  <a:pt x="0" y="0"/>
                </a:moveTo>
                <a:lnTo>
                  <a:pt x="399177" y="0"/>
                </a:lnTo>
                <a:lnTo>
                  <a:pt x="399177" y="448675"/>
                </a:lnTo>
                <a:lnTo>
                  <a:pt x="0" y="4486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380716" y="6526009"/>
            <a:ext cx="399176" cy="448674"/>
          </a:xfrm>
          <a:custGeom>
            <a:avLst/>
            <a:gdLst/>
            <a:ahLst/>
            <a:cxnLst/>
            <a:rect r="r" b="b" t="t" l="l"/>
            <a:pathLst>
              <a:path h="448674" w="399176">
                <a:moveTo>
                  <a:pt x="0" y="0"/>
                </a:moveTo>
                <a:lnTo>
                  <a:pt x="399177" y="0"/>
                </a:lnTo>
                <a:lnTo>
                  <a:pt x="399177" y="448674"/>
                </a:lnTo>
                <a:lnTo>
                  <a:pt x="0" y="4486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380716" y="8012908"/>
            <a:ext cx="399176" cy="448674"/>
          </a:xfrm>
          <a:custGeom>
            <a:avLst/>
            <a:gdLst/>
            <a:ahLst/>
            <a:cxnLst/>
            <a:rect r="r" b="b" t="t" l="l"/>
            <a:pathLst>
              <a:path h="448674" w="399176">
                <a:moveTo>
                  <a:pt x="0" y="0"/>
                </a:moveTo>
                <a:lnTo>
                  <a:pt x="399177" y="0"/>
                </a:lnTo>
                <a:lnTo>
                  <a:pt x="399177" y="448674"/>
                </a:lnTo>
                <a:lnTo>
                  <a:pt x="0" y="4486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28700" y="5487422"/>
            <a:ext cx="5626186" cy="5626186"/>
            <a:chOff x="0" y="0"/>
            <a:chExt cx="12700000" cy="12700000"/>
          </a:xfrm>
        </p:grpSpPr>
        <p:sp>
          <p:nvSpPr>
            <p:cNvPr name="Freeform 8" id="8"/>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6"/>
              <a:stretch>
                <a:fillRect l="-19656" t="0" r="-19656" b="0"/>
              </a:stretch>
            </a:blipFill>
          </p:spPr>
        </p:sp>
      </p:grpSp>
      <p:grpSp>
        <p:nvGrpSpPr>
          <p:cNvPr name="Group 9" id="9"/>
          <p:cNvGrpSpPr/>
          <p:nvPr/>
        </p:nvGrpSpPr>
        <p:grpSpPr>
          <a:xfrm rot="0">
            <a:off x="1028700" y="1028700"/>
            <a:ext cx="9017455" cy="1743238"/>
            <a:chOff x="0" y="0"/>
            <a:chExt cx="12023273" cy="2324317"/>
          </a:xfrm>
        </p:grpSpPr>
        <p:sp>
          <p:nvSpPr>
            <p:cNvPr name="TextBox 10" id="10"/>
            <p:cNvSpPr txBox="true"/>
            <p:nvPr/>
          </p:nvSpPr>
          <p:spPr>
            <a:xfrm rot="0">
              <a:off x="0" y="1874737"/>
              <a:ext cx="12023273" cy="449580"/>
            </a:xfrm>
            <a:prstGeom prst="rect">
              <a:avLst/>
            </a:prstGeom>
          </p:spPr>
          <p:txBody>
            <a:bodyPr anchor="t" rtlCol="false" tIns="0" lIns="0" bIns="0" rIns="0">
              <a:spAutoFit/>
            </a:bodyPr>
            <a:lstStyle/>
            <a:p>
              <a:pPr algn="l" marL="0" indent="0" lvl="0">
                <a:lnSpc>
                  <a:spcPts val="2400"/>
                </a:lnSpc>
                <a:spcBef>
                  <a:spcPct val="0"/>
                </a:spcBef>
              </a:pPr>
            </a:p>
          </p:txBody>
        </p:sp>
        <p:sp>
          <p:nvSpPr>
            <p:cNvPr name="TextBox 11" id="11"/>
            <p:cNvSpPr txBox="true"/>
            <p:nvPr/>
          </p:nvSpPr>
          <p:spPr>
            <a:xfrm rot="0">
              <a:off x="0" y="171450"/>
              <a:ext cx="12023273" cy="1657350"/>
            </a:xfrm>
            <a:prstGeom prst="rect">
              <a:avLst/>
            </a:prstGeom>
          </p:spPr>
          <p:txBody>
            <a:bodyPr anchor="t" rtlCol="false" tIns="0" lIns="0" bIns="0" rIns="0">
              <a:spAutoFit/>
            </a:bodyPr>
            <a:lstStyle/>
            <a:p>
              <a:pPr algn="l" marL="0" indent="0" lvl="0">
                <a:lnSpc>
                  <a:spcPts val="9000"/>
                </a:lnSpc>
                <a:spcBef>
                  <a:spcPct val="0"/>
                </a:spcBef>
              </a:pPr>
              <a:r>
                <a:rPr lang="en-US" sz="9000">
                  <a:solidFill>
                    <a:srgbClr val="000000"/>
                  </a:solidFill>
                  <a:latin typeface="Baloo"/>
                </a:rPr>
                <a:t>CAUSAS</a:t>
              </a:r>
            </a:p>
          </p:txBody>
        </p:sp>
      </p:grpSp>
      <p:sp>
        <p:nvSpPr>
          <p:cNvPr name="TextBox 12" id="12"/>
          <p:cNvSpPr txBox="true"/>
          <p:nvPr/>
        </p:nvSpPr>
        <p:spPr>
          <a:xfrm rot="0">
            <a:off x="10380716" y="3471023"/>
            <a:ext cx="6802512" cy="838200"/>
          </a:xfrm>
          <a:prstGeom prst="rect">
            <a:avLst/>
          </a:prstGeom>
        </p:spPr>
        <p:txBody>
          <a:bodyPr anchor="t" rtlCol="false" tIns="0" lIns="0" bIns="0" rIns="0">
            <a:spAutoFit/>
          </a:bodyPr>
          <a:lstStyle/>
          <a:p>
            <a:pPr algn="l" marL="0" indent="0" lvl="0">
              <a:lnSpc>
                <a:spcPts val="3325"/>
              </a:lnSpc>
            </a:pPr>
            <a:r>
              <a:rPr lang="en-US" sz="2770">
                <a:solidFill>
                  <a:srgbClr val="000000"/>
                </a:solidFill>
                <a:latin typeface="Baloo"/>
              </a:rPr>
              <a:t>NO SE CONOCE UNA CAUSA EXACTA, PERO HAY VARIOS FACTORES QUE INFLUYEN</a:t>
            </a:r>
          </a:p>
        </p:txBody>
      </p:sp>
      <p:sp>
        <p:nvSpPr>
          <p:cNvPr name="TextBox 13" id="13"/>
          <p:cNvSpPr txBox="true"/>
          <p:nvPr/>
        </p:nvSpPr>
        <p:spPr>
          <a:xfrm rot="0">
            <a:off x="11032658" y="5027563"/>
            <a:ext cx="6226642" cy="432944"/>
          </a:xfrm>
          <a:prstGeom prst="rect">
            <a:avLst/>
          </a:prstGeom>
        </p:spPr>
        <p:txBody>
          <a:bodyPr anchor="t" rtlCol="false" tIns="0" lIns="0" bIns="0" rIns="0">
            <a:spAutoFit/>
          </a:bodyPr>
          <a:lstStyle/>
          <a:p>
            <a:pPr algn="l" marL="0" indent="0" lvl="0">
              <a:lnSpc>
                <a:spcPts val="3535"/>
              </a:lnSpc>
            </a:pPr>
            <a:r>
              <a:rPr lang="en-US" sz="2599">
                <a:solidFill>
                  <a:srgbClr val="000000"/>
                </a:solidFill>
                <a:latin typeface="DM Sans Bold"/>
              </a:rPr>
              <a:t>Edad</a:t>
            </a:r>
          </a:p>
        </p:txBody>
      </p:sp>
      <p:sp>
        <p:nvSpPr>
          <p:cNvPr name="TextBox 14" id="14"/>
          <p:cNvSpPr txBox="true"/>
          <p:nvPr/>
        </p:nvSpPr>
        <p:spPr>
          <a:xfrm rot="0">
            <a:off x="11032658" y="6514824"/>
            <a:ext cx="6226642" cy="432944"/>
          </a:xfrm>
          <a:prstGeom prst="rect">
            <a:avLst/>
          </a:prstGeom>
        </p:spPr>
        <p:txBody>
          <a:bodyPr anchor="t" rtlCol="false" tIns="0" lIns="0" bIns="0" rIns="0">
            <a:spAutoFit/>
          </a:bodyPr>
          <a:lstStyle/>
          <a:p>
            <a:pPr algn="l" marL="0" indent="0" lvl="0">
              <a:lnSpc>
                <a:spcPts val="3535"/>
              </a:lnSpc>
            </a:pPr>
            <a:r>
              <a:rPr lang="en-US" sz="2599">
                <a:solidFill>
                  <a:srgbClr val="000000"/>
                </a:solidFill>
                <a:latin typeface="DM Sans Bold"/>
              </a:rPr>
              <a:t>Genética</a:t>
            </a:r>
          </a:p>
        </p:txBody>
      </p:sp>
      <p:sp>
        <p:nvSpPr>
          <p:cNvPr name="TextBox 15" id="15"/>
          <p:cNvSpPr txBox="true"/>
          <p:nvPr/>
        </p:nvSpPr>
        <p:spPr>
          <a:xfrm rot="0">
            <a:off x="11032658" y="8001723"/>
            <a:ext cx="6226642" cy="432944"/>
          </a:xfrm>
          <a:prstGeom prst="rect">
            <a:avLst/>
          </a:prstGeom>
        </p:spPr>
        <p:txBody>
          <a:bodyPr anchor="t" rtlCol="false" tIns="0" lIns="0" bIns="0" rIns="0">
            <a:spAutoFit/>
          </a:bodyPr>
          <a:lstStyle/>
          <a:p>
            <a:pPr algn="l" marL="0" indent="0" lvl="0">
              <a:lnSpc>
                <a:spcPts val="3535"/>
              </a:lnSpc>
            </a:pPr>
            <a:r>
              <a:rPr lang="en-US" sz="2599">
                <a:solidFill>
                  <a:srgbClr val="000000"/>
                </a:solidFill>
                <a:latin typeface="DM Sans Bold"/>
              </a:rPr>
              <a:t>Traumas en la cabeza</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F4E6DC"/>
        </a:solidFill>
      </p:bgPr>
    </p:bg>
    <p:spTree>
      <p:nvGrpSpPr>
        <p:cNvPr id="1" name=""/>
        <p:cNvGrpSpPr/>
        <p:nvPr/>
      </p:nvGrpSpPr>
      <p:grpSpPr>
        <a:xfrm>
          <a:off x="0" y="0"/>
          <a:ext cx="0" cy="0"/>
          <a:chOff x="0" y="0"/>
          <a:chExt cx="0" cy="0"/>
        </a:xfrm>
      </p:grpSpPr>
      <p:sp>
        <p:nvSpPr>
          <p:cNvPr name="TextBox 2" id="2"/>
          <p:cNvSpPr txBox="true"/>
          <p:nvPr/>
        </p:nvSpPr>
        <p:spPr>
          <a:xfrm rot="0">
            <a:off x="1028700" y="737378"/>
            <a:ext cx="14451619" cy="668369"/>
          </a:xfrm>
          <a:prstGeom prst="rect">
            <a:avLst/>
          </a:prstGeom>
        </p:spPr>
        <p:txBody>
          <a:bodyPr anchor="t" rtlCol="false" tIns="0" lIns="0" bIns="0" rIns="0">
            <a:spAutoFit/>
          </a:bodyPr>
          <a:lstStyle/>
          <a:p>
            <a:pPr algn="ctr">
              <a:lnSpc>
                <a:spcPts val="4948"/>
              </a:lnSpc>
              <a:spcBef>
                <a:spcPct val="0"/>
              </a:spcBef>
            </a:pPr>
            <a:r>
              <a:rPr lang="en-US" sz="4948">
                <a:solidFill>
                  <a:srgbClr val="000000"/>
                </a:solidFill>
                <a:latin typeface="Baloo"/>
              </a:rPr>
              <a:t>AJUSTE HIPERPARÁMETROS KERNEL POLINOMIAL</a:t>
            </a:r>
          </a:p>
        </p:txBody>
      </p:sp>
      <p:sp>
        <p:nvSpPr>
          <p:cNvPr name="TextBox 3" id="3"/>
          <p:cNvSpPr txBox="true"/>
          <p:nvPr/>
        </p:nvSpPr>
        <p:spPr>
          <a:xfrm rot="0">
            <a:off x="1598012" y="1660857"/>
            <a:ext cx="13882306" cy="8630249"/>
          </a:xfrm>
          <a:prstGeom prst="rect">
            <a:avLst/>
          </a:prstGeom>
        </p:spPr>
        <p:txBody>
          <a:bodyPr anchor="t" rtlCol="false" tIns="0" lIns="0" bIns="0" rIns="0">
            <a:spAutoFit/>
          </a:bodyPr>
          <a:lstStyle/>
          <a:p>
            <a:pPr algn="just">
              <a:lnSpc>
                <a:spcPts val="4572"/>
              </a:lnSpc>
            </a:pPr>
            <a:r>
              <a:rPr lang="en-US" sz="3266">
                <a:solidFill>
                  <a:srgbClr val="000000"/>
                </a:solidFill>
                <a:latin typeface="Canva Sans"/>
              </a:rPr>
              <a:t>Podemos ver que el modelo con kernel polinomial y PCA es el mejor hasta ahora, considerando que sólo tiene un falso negativo en la categoría de mayor interés, es por esto que verificaremos los mejores hiperparámetros para este modelo</a:t>
            </a:r>
          </a:p>
          <a:p>
            <a:pPr algn="just">
              <a:lnSpc>
                <a:spcPts val="4572"/>
              </a:lnSpc>
            </a:pPr>
          </a:p>
          <a:p>
            <a:pPr algn="just">
              <a:lnSpc>
                <a:spcPts val="4572"/>
              </a:lnSpc>
            </a:pPr>
            <a:r>
              <a:rPr lang="en-US" sz="3266">
                <a:solidFill>
                  <a:srgbClr val="000000"/>
                </a:solidFill>
                <a:latin typeface="Canva Sans"/>
              </a:rPr>
              <a:t>Usando de nuevo GridSearchCV con 5 de CV, definimos nuestra malla como:</a:t>
            </a:r>
          </a:p>
          <a:p>
            <a:pPr algn="just">
              <a:lnSpc>
                <a:spcPts val="4572"/>
              </a:lnSpc>
            </a:pPr>
          </a:p>
          <a:p>
            <a:pPr algn="just">
              <a:lnSpc>
                <a:spcPts val="4572"/>
              </a:lnSpc>
            </a:pPr>
            <a:r>
              <a:rPr lang="en-US" sz="3266">
                <a:solidFill>
                  <a:srgbClr val="000000"/>
                </a:solidFill>
                <a:latin typeface="Canva Sans"/>
              </a:rPr>
              <a:t>'C': [0.1, 1, 10],</a:t>
            </a:r>
          </a:p>
          <a:p>
            <a:pPr algn="l">
              <a:lnSpc>
                <a:spcPts val="4572"/>
              </a:lnSpc>
            </a:pPr>
            <a:r>
              <a:rPr lang="en-US" sz="3266">
                <a:solidFill>
                  <a:srgbClr val="000000"/>
                </a:solidFill>
                <a:latin typeface="Canva Sans"/>
              </a:rPr>
              <a:t>'degree': [2,3,4]   </a:t>
            </a:r>
          </a:p>
          <a:p>
            <a:pPr algn="l">
              <a:lnSpc>
                <a:spcPts val="4572"/>
              </a:lnSpc>
            </a:pPr>
          </a:p>
          <a:p>
            <a:pPr algn="l">
              <a:lnSpc>
                <a:spcPts val="4572"/>
              </a:lnSpc>
            </a:pPr>
            <a:r>
              <a:rPr lang="en-US" sz="3266">
                <a:solidFill>
                  <a:srgbClr val="000000"/>
                </a:solidFill>
                <a:latin typeface="Canva Sans"/>
              </a:rPr>
              <a:t>Después de 45 fits los mejores hiperparámetros son:</a:t>
            </a:r>
          </a:p>
          <a:p>
            <a:pPr algn="l">
              <a:lnSpc>
                <a:spcPts val="4572"/>
              </a:lnSpc>
            </a:pPr>
          </a:p>
          <a:p>
            <a:pPr algn="l">
              <a:lnSpc>
                <a:spcPts val="4572"/>
              </a:lnSpc>
            </a:pPr>
            <a:r>
              <a:rPr lang="en-US" sz="3266">
                <a:solidFill>
                  <a:srgbClr val="000000"/>
                </a:solidFill>
                <a:latin typeface="Canva Sans"/>
              </a:rPr>
              <a:t>C=10 y Degree = 2, llegando hasta un 99.41% de accuracy</a:t>
            </a:r>
          </a:p>
          <a:p>
            <a:pPr algn="just">
              <a:lnSpc>
                <a:spcPts val="4572"/>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FB9AA"/>
        </a:solidFill>
      </p:bgPr>
    </p:bg>
    <p:spTree>
      <p:nvGrpSpPr>
        <p:cNvPr id="1" name=""/>
        <p:cNvGrpSpPr/>
        <p:nvPr/>
      </p:nvGrpSpPr>
      <p:grpSpPr>
        <a:xfrm>
          <a:off x="0" y="0"/>
          <a:ext cx="0" cy="0"/>
          <a:chOff x="0" y="0"/>
          <a:chExt cx="0" cy="0"/>
        </a:xfrm>
      </p:grpSpPr>
      <p:sp>
        <p:nvSpPr>
          <p:cNvPr name="Freeform 2" id="2"/>
          <p:cNvSpPr/>
          <p:nvPr/>
        </p:nvSpPr>
        <p:spPr>
          <a:xfrm flipH="false" flipV="false" rot="0">
            <a:off x="297033" y="678546"/>
            <a:ext cx="12612680" cy="8929907"/>
          </a:xfrm>
          <a:custGeom>
            <a:avLst/>
            <a:gdLst/>
            <a:ahLst/>
            <a:cxnLst/>
            <a:rect r="r" b="b" t="t" l="l"/>
            <a:pathLst>
              <a:path h="8929907" w="12612680">
                <a:moveTo>
                  <a:pt x="0" y="0"/>
                </a:moveTo>
                <a:lnTo>
                  <a:pt x="12612679" y="0"/>
                </a:lnTo>
                <a:lnTo>
                  <a:pt x="12612679" y="8929908"/>
                </a:lnTo>
                <a:lnTo>
                  <a:pt x="0" y="8929908"/>
                </a:lnTo>
                <a:lnTo>
                  <a:pt x="0" y="0"/>
                </a:lnTo>
                <a:close/>
              </a:path>
            </a:pathLst>
          </a:custGeom>
          <a:blipFill>
            <a:blip r:embed="rId2"/>
            <a:stretch>
              <a:fillRect l="0" t="0" r="0" b="0"/>
            </a:stretch>
          </a:blipFill>
        </p:spPr>
      </p:sp>
      <p:sp>
        <p:nvSpPr>
          <p:cNvPr name="TextBox 3" id="3"/>
          <p:cNvSpPr txBox="true"/>
          <p:nvPr/>
        </p:nvSpPr>
        <p:spPr>
          <a:xfrm rot="0">
            <a:off x="13341712" y="3319780"/>
            <a:ext cx="4122499" cy="358076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rPr>
              <a:t>Vemos que en realidad mejoran las demás categorías, menos la que realmente nos interesa</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FB9AA"/>
        </a:solidFill>
      </p:bgPr>
    </p:bg>
    <p:spTree>
      <p:nvGrpSpPr>
        <p:cNvPr id="1" name=""/>
        <p:cNvGrpSpPr/>
        <p:nvPr/>
      </p:nvGrpSpPr>
      <p:grpSpPr>
        <a:xfrm>
          <a:off x="0" y="0"/>
          <a:ext cx="0" cy="0"/>
          <a:chOff x="0" y="0"/>
          <a:chExt cx="0" cy="0"/>
        </a:xfrm>
      </p:grpSpPr>
      <p:sp>
        <p:nvSpPr>
          <p:cNvPr name="TextBox 2" id="2"/>
          <p:cNvSpPr txBox="true"/>
          <p:nvPr/>
        </p:nvSpPr>
        <p:spPr>
          <a:xfrm rot="0">
            <a:off x="1028700" y="2171427"/>
            <a:ext cx="10821136" cy="1777963"/>
          </a:xfrm>
          <a:prstGeom prst="rect">
            <a:avLst/>
          </a:prstGeom>
        </p:spPr>
        <p:txBody>
          <a:bodyPr anchor="t" rtlCol="false" tIns="0" lIns="0" bIns="0" rIns="0">
            <a:spAutoFit/>
          </a:bodyPr>
          <a:lstStyle/>
          <a:p>
            <a:pPr algn="just">
              <a:lnSpc>
                <a:spcPts val="4752"/>
              </a:lnSpc>
            </a:pPr>
            <a:r>
              <a:rPr lang="en-US" sz="3394">
                <a:solidFill>
                  <a:srgbClr val="000000"/>
                </a:solidFill>
                <a:latin typeface="Canva Sans"/>
              </a:rPr>
              <a:t>De igual manera revisando la accuracy para el conjunto test y la accuracy para el conjunto train tenemos los siguientes resultados:</a:t>
            </a:r>
          </a:p>
        </p:txBody>
      </p:sp>
      <p:sp>
        <p:nvSpPr>
          <p:cNvPr name="Freeform 3" id="3"/>
          <p:cNvSpPr/>
          <p:nvPr/>
        </p:nvSpPr>
        <p:spPr>
          <a:xfrm flipH="false" flipV="false" rot="0">
            <a:off x="3049893" y="4817567"/>
            <a:ext cx="9663438" cy="885598"/>
          </a:xfrm>
          <a:custGeom>
            <a:avLst/>
            <a:gdLst/>
            <a:ahLst/>
            <a:cxnLst/>
            <a:rect r="r" b="b" t="t" l="l"/>
            <a:pathLst>
              <a:path h="885598" w="9663438">
                <a:moveTo>
                  <a:pt x="0" y="0"/>
                </a:moveTo>
                <a:lnTo>
                  <a:pt x="9663437" y="0"/>
                </a:lnTo>
                <a:lnTo>
                  <a:pt x="9663437" y="885598"/>
                </a:lnTo>
                <a:lnTo>
                  <a:pt x="0" y="885598"/>
                </a:lnTo>
                <a:lnTo>
                  <a:pt x="0" y="0"/>
                </a:lnTo>
                <a:close/>
              </a:path>
            </a:pathLst>
          </a:custGeom>
          <a:blipFill>
            <a:blip r:embed="rId2"/>
            <a:stretch>
              <a:fillRect l="0" t="0" r="0" b="0"/>
            </a:stretch>
          </a:blipFill>
        </p:spPr>
      </p:sp>
      <p:sp>
        <p:nvSpPr>
          <p:cNvPr name="TextBox 4" id="4"/>
          <p:cNvSpPr txBox="true"/>
          <p:nvPr/>
        </p:nvSpPr>
        <p:spPr>
          <a:xfrm rot="0">
            <a:off x="1028700" y="543181"/>
            <a:ext cx="8395937" cy="875787"/>
          </a:xfrm>
          <a:prstGeom prst="rect">
            <a:avLst/>
          </a:prstGeom>
        </p:spPr>
        <p:txBody>
          <a:bodyPr anchor="t" rtlCol="false" tIns="0" lIns="0" bIns="0" rIns="0">
            <a:spAutoFit/>
          </a:bodyPr>
          <a:lstStyle/>
          <a:p>
            <a:pPr algn="ctr">
              <a:lnSpc>
                <a:spcPts val="7206"/>
              </a:lnSpc>
            </a:pPr>
            <a:r>
              <a:rPr lang="en-US" sz="5147">
                <a:solidFill>
                  <a:srgbClr val="000000"/>
                </a:solidFill>
                <a:latin typeface="Canva Sans Bold"/>
              </a:rPr>
              <a:t>¿Sobreajuste? ¿infrajuste?</a:t>
            </a:r>
          </a:p>
        </p:txBody>
      </p:sp>
      <p:sp>
        <p:nvSpPr>
          <p:cNvPr name="TextBox 5" id="5"/>
          <p:cNvSpPr txBox="true"/>
          <p:nvPr/>
        </p:nvSpPr>
        <p:spPr>
          <a:xfrm rot="0">
            <a:off x="1028700" y="6504667"/>
            <a:ext cx="9663438" cy="1180465"/>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a:rPr>
              <a:t>No sólo no hay sobreajuste, si no que tiene un mejor ajuste que el modelo sin PCA</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EFB9AA"/>
        </a:solidFill>
      </p:bgPr>
    </p:bg>
    <p:spTree>
      <p:nvGrpSpPr>
        <p:cNvPr id="1" name=""/>
        <p:cNvGrpSpPr/>
        <p:nvPr/>
      </p:nvGrpSpPr>
      <p:grpSpPr>
        <a:xfrm>
          <a:off x="0" y="0"/>
          <a:ext cx="0" cy="0"/>
          <a:chOff x="0" y="0"/>
          <a:chExt cx="0" cy="0"/>
        </a:xfrm>
      </p:grpSpPr>
      <p:sp>
        <p:nvSpPr>
          <p:cNvPr name="TextBox 2" id="2"/>
          <p:cNvSpPr txBox="true"/>
          <p:nvPr/>
        </p:nvSpPr>
        <p:spPr>
          <a:xfrm rot="0">
            <a:off x="1028700" y="904875"/>
            <a:ext cx="10949350" cy="1103136"/>
          </a:xfrm>
          <a:prstGeom prst="rect">
            <a:avLst/>
          </a:prstGeom>
        </p:spPr>
        <p:txBody>
          <a:bodyPr anchor="t" rtlCol="false" tIns="0" lIns="0" bIns="0" rIns="0">
            <a:spAutoFit/>
          </a:bodyPr>
          <a:lstStyle/>
          <a:p>
            <a:pPr algn="ctr">
              <a:lnSpc>
                <a:spcPts val="9041"/>
              </a:lnSpc>
            </a:pPr>
            <a:r>
              <a:rPr lang="en-US" sz="6458">
                <a:solidFill>
                  <a:srgbClr val="000000"/>
                </a:solidFill>
                <a:latin typeface="Canva Sans Bold"/>
              </a:rPr>
              <a:t>Conclusiones SVM con PCA</a:t>
            </a:r>
          </a:p>
        </p:txBody>
      </p:sp>
      <p:sp>
        <p:nvSpPr>
          <p:cNvPr name="TextBox 3" id="3"/>
          <p:cNvSpPr txBox="true"/>
          <p:nvPr/>
        </p:nvSpPr>
        <p:spPr>
          <a:xfrm rot="0">
            <a:off x="2563368" y="2674393"/>
            <a:ext cx="10945681" cy="5613885"/>
          </a:xfrm>
          <a:prstGeom prst="rect">
            <a:avLst/>
          </a:prstGeom>
        </p:spPr>
        <p:txBody>
          <a:bodyPr anchor="t" rtlCol="false" tIns="0" lIns="0" bIns="0" rIns="0">
            <a:spAutoFit/>
          </a:bodyPr>
          <a:lstStyle/>
          <a:p>
            <a:pPr algn="just">
              <a:lnSpc>
                <a:spcPts val="5597"/>
              </a:lnSpc>
            </a:pPr>
            <a:r>
              <a:rPr lang="en-US" sz="3998">
                <a:solidFill>
                  <a:srgbClr val="000000"/>
                </a:solidFill>
                <a:latin typeface="Canva Sans"/>
              </a:rPr>
              <a:t>Aplicar PCA a los datos no solo mejoró considerablemente el modelo para el kernel polinomial, si no que también lo hizo para el gaussiano, en el caso del lineal empeoró un poco, pero aún así los resultados fueron muy buenos, por lo que el PCA ayudó mucho al ajuste de los datos, llegando a tener hasta un 99.41% de precisión de clasificación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FB9AA"/>
        </a:solidFill>
      </p:bgPr>
    </p:bg>
    <p:spTree>
      <p:nvGrpSpPr>
        <p:cNvPr id="1" name=""/>
        <p:cNvGrpSpPr/>
        <p:nvPr/>
      </p:nvGrpSpPr>
      <p:grpSpPr>
        <a:xfrm>
          <a:off x="0" y="0"/>
          <a:ext cx="0" cy="0"/>
          <a:chOff x="0" y="0"/>
          <a:chExt cx="0" cy="0"/>
        </a:xfrm>
      </p:grpSpPr>
      <p:sp>
        <p:nvSpPr>
          <p:cNvPr name="TextBox 2" id="2"/>
          <p:cNvSpPr txBox="true"/>
          <p:nvPr/>
        </p:nvSpPr>
        <p:spPr>
          <a:xfrm rot="0">
            <a:off x="236613" y="268065"/>
            <a:ext cx="9328183" cy="933714"/>
          </a:xfrm>
          <a:prstGeom prst="rect">
            <a:avLst/>
          </a:prstGeom>
        </p:spPr>
        <p:txBody>
          <a:bodyPr anchor="t" rtlCol="false" tIns="0" lIns="0" bIns="0" rIns="0">
            <a:spAutoFit/>
          </a:bodyPr>
          <a:lstStyle/>
          <a:p>
            <a:pPr algn="ctr">
              <a:lnSpc>
                <a:spcPts val="7741"/>
              </a:lnSpc>
            </a:pPr>
            <a:r>
              <a:rPr lang="en-US" sz="5529">
                <a:solidFill>
                  <a:srgbClr val="000000"/>
                </a:solidFill>
                <a:latin typeface="Canva Sans Bold"/>
              </a:rPr>
              <a:t>Conclusiones del Proyecto</a:t>
            </a:r>
          </a:p>
        </p:txBody>
      </p:sp>
      <p:sp>
        <p:nvSpPr>
          <p:cNvPr name="TextBox 3" id="3"/>
          <p:cNvSpPr txBox="true"/>
          <p:nvPr/>
        </p:nvSpPr>
        <p:spPr>
          <a:xfrm rot="0">
            <a:off x="657409" y="1477010"/>
            <a:ext cx="12187463" cy="7781290"/>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a:rPr>
              <a:t>Llegamos a una precisión bastante buena, teniendo una gran capacidad de clasificación en cada categoría, en nuestra categoría de interés tenemos sólo un falso negativo, para mejorarlo podríamos considerar más datos, considerar observar una red neuronal o ver más hiperparámetros, pero necesitamos un mayor poder computacional.</a:t>
            </a:r>
          </a:p>
          <a:p>
            <a:pPr algn="just">
              <a:lnSpc>
                <a:spcPts val="4759"/>
              </a:lnSpc>
            </a:pPr>
          </a:p>
          <a:p>
            <a:pPr algn="just">
              <a:lnSpc>
                <a:spcPts val="4759"/>
              </a:lnSpc>
            </a:pPr>
            <a:r>
              <a:rPr lang="en-US" sz="3399">
                <a:solidFill>
                  <a:srgbClr val="000000"/>
                </a:solidFill>
                <a:latin typeface="Canva Sans"/>
              </a:rPr>
              <a:t>Aún con nuestro 99.41% de accuracy, debemos recordar que esto no podría sustituir el diagnóstico médico, puesto que este modelo y otros parecidos llegarían a ser sólo un apoyo a la medicina, más no una sustitución.</a:t>
            </a:r>
          </a:p>
          <a:p>
            <a:pPr algn="just">
              <a:lnSpc>
                <a:spcPts val="4759"/>
              </a:lnSpc>
            </a:pPr>
          </a:p>
        </p:txBody>
      </p:sp>
      <p:sp>
        <p:nvSpPr>
          <p:cNvPr name="Freeform 4" id="4"/>
          <p:cNvSpPr/>
          <p:nvPr/>
        </p:nvSpPr>
        <p:spPr>
          <a:xfrm flipH="false" flipV="false" rot="0">
            <a:off x="12844872" y="1323664"/>
            <a:ext cx="5000512" cy="7639671"/>
          </a:xfrm>
          <a:custGeom>
            <a:avLst/>
            <a:gdLst/>
            <a:ahLst/>
            <a:cxnLst/>
            <a:rect r="r" b="b" t="t" l="l"/>
            <a:pathLst>
              <a:path h="7639671" w="5000512">
                <a:moveTo>
                  <a:pt x="0" y="0"/>
                </a:moveTo>
                <a:lnTo>
                  <a:pt x="5000512" y="0"/>
                </a:lnTo>
                <a:lnTo>
                  <a:pt x="5000512" y="7639672"/>
                </a:lnTo>
                <a:lnTo>
                  <a:pt x="0" y="76396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9F0E9"/>
        </a:solidFill>
      </p:bgPr>
    </p:bg>
    <p:spTree>
      <p:nvGrpSpPr>
        <p:cNvPr id="1" name=""/>
        <p:cNvGrpSpPr/>
        <p:nvPr/>
      </p:nvGrpSpPr>
      <p:grpSpPr>
        <a:xfrm>
          <a:off x="0" y="0"/>
          <a:ext cx="0" cy="0"/>
          <a:chOff x="0" y="0"/>
          <a:chExt cx="0" cy="0"/>
        </a:xfrm>
      </p:grpSpPr>
      <p:sp>
        <p:nvSpPr>
          <p:cNvPr name="Freeform 2" id="2"/>
          <p:cNvSpPr/>
          <p:nvPr/>
        </p:nvSpPr>
        <p:spPr>
          <a:xfrm flipH="false" flipV="false" rot="0">
            <a:off x="11336768" y="4301908"/>
            <a:ext cx="6182010" cy="5440169"/>
          </a:xfrm>
          <a:custGeom>
            <a:avLst/>
            <a:gdLst/>
            <a:ahLst/>
            <a:cxnLst/>
            <a:rect r="r" b="b" t="t" l="l"/>
            <a:pathLst>
              <a:path h="5440169" w="6182010">
                <a:moveTo>
                  <a:pt x="0" y="0"/>
                </a:moveTo>
                <a:lnTo>
                  <a:pt x="6182010" y="0"/>
                </a:lnTo>
                <a:lnTo>
                  <a:pt x="6182010" y="5440169"/>
                </a:lnTo>
                <a:lnTo>
                  <a:pt x="0" y="54401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41759" y="187108"/>
            <a:ext cx="4017541" cy="4114800"/>
          </a:xfrm>
          <a:custGeom>
            <a:avLst/>
            <a:gdLst/>
            <a:ahLst/>
            <a:cxnLst/>
            <a:rect r="r" b="b" t="t" l="l"/>
            <a:pathLst>
              <a:path h="4114800" w="4017541">
                <a:moveTo>
                  <a:pt x="0" y="0"/>
                </a:moveTo>
                <a:lnTo>
                  <a:pt x="4017541" y="0"/>
                </a:lnTo>
                <a:lnTo>
                  <a:pt x="401754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567516">
            <a:off x="-3534192" y="-2083648"/>
            <a:ext cx="11311898" cy="9131179"/>
          </a:xfrm>
          <a:custGeom>
            <a:avLst/>
            <a:gdLst/>
            <a:ahLst/>
            <a:cxnLst/>
            <a:rect r="r" b="b" t="t" l="l"/>
            <a:pathLst>
              <a:path h="9131179" w="11311898">
                <a:moveTo>
                  <a:pt x="0" y="0"/>
                </a:moveTo>
                <a:lnTo>
                  <a:pt x="11311897" y="0"/>
                </a:lnTo>
                <a:lnTo>
                  <a:pt x="11311897" y="9131180"/>
                </a:lnTo>
                <a:lnTo>
                  <a:pt x="0" y="91311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992564" y="1613103"/>
            <a:ext cx="6442607" cy="1632904"/>
          </a:xfrm>
          <a:prstGeom prst="rect">
            <a:avLst/>
          </a:prstGeom>
        </p:spPr>
        <p:txBody>
          <a:bodyPr anchor="t" rtlCol="false" tIns="0" lIns="0" bIns="0" rIns="0">
            <a:spAutoFit/>
          </a:bodyPr>
          <a:lstStyle/>
          <a:p>
            <a:pPr algn="l">
              <a:lnSpc>
                <a:spcPts val="13107"/>
              </a:lnSpc>
            </a:pPr>
            <a:r>
              <a:rPr lang="en-US" sz="10082">
                <a:solidFill>
                  <a:srgbClr val="18213D"/>
                </a:solidFill>
                <a:latin typeface="Calistoga"/>
              </a:rPr>
              <a:t>Gracias</a:t>
            </a:r>
          </a:p>
        </p:txBody>
      </p:sp>
      <p:sp>
        <p:nvSpPr>
          <p:cNvPr name="TextBox 6" id="6"/>
          <p:cNvSpPr txBox="true"/>
          <p:nvPr/>
        </p:nvSpPr>
        <p:spPr>
          <a:xfrm rot="0">
            <a:off x="1028700" y="981075"/>
            <a:ext cx="7667454" cy="463144"/>
          </a:xfrm>
          <a:prstGeom prst="rect">
            <a:avLst/>
          </a:prstGeom>
        </p:spPr>
        <p:txBody>
          <a:bodyPr anchor="t" rtlCol="false" tIns="0" lIns="0" bIns="0" rIns="0">
            <a:spAutoFit/>
          </a:bodyPr>
          <a:lstStyle/>
          <a:p>
            <a:pPr algn="l">
              <a:lnSpc>
                <a:spcPts val="3872"/>
              </a:lnSpc>
            </a:pPr>
            <a:r>
              <a:rPr lang="en-US" sz="2765">
                <a:solidFill>
                  <a:srgbClr val="000000"/>
                </a:solidFill>
                <a:latin typeface="DM Sans Bold"/>
              </a:rPr>
              <a:t>Proyecto Final: Inteligencia Artificial - 7164</a:t>
            </a:r>
          </a:p>
        </p:txBody>
      </p:sp>
      <p:sp>
        <p:nvSpPr>
          <p:cNvPr name="TextBox 7" id="7"/>
          <p:cNvSpPr txBox="true"/>
          <p:nvPr/>
        </p:nvSpPr>
        <p:spPr>
          <a:xfrm rot="0">
            <a:off x="1028700" y="353315"/>
            <a:ext cx="2001986" cy="437919"/>
          </a:xfrm>
          <a:prstGeom prst="rect">
            <a:avLst/>
          </a:prstGeom>
        </p:spPr>
        <p:txBody>
          <a:bodyPr anchor="t" rtlCol="false" tIns="0" lIns="0" bIns="0" rIns="0">
            <a:spAutoFit/>
          </a:bodyPr>
          <a:lstStyle/>
          <a:p>
            <a:pPr algn="r">
              <a:lnSpc>
                <a:spcPts val="3687"/>
              </a:lnSpc>
            </a:pPr>
            <a:r>
              <a:rPr lang="en-US" sz="2634">
                <a:solidFill>
                  <a:srgbClr val="000000"/>
                </a:solidFill>
                <a:latin typeface="DM Sans Bold"/>
              </a:rPr>
              <a:t>Séú Séú Pu+</a:t>
            </a:r>
          </a:p>
        </p:txBody>
      </p:sp>
      <p:sp>
        <p:nvSpPr>
          <p:cNvPr name="TextBox 8" id="8"/>
          <p:cNvSpPr txBox="true"/>
          <p:nvPr/>
        </p:nvSpPr>
        <p:spPr>
          <a:xfrm rot="0">
            <a:off x="2508521" y="3446031"/>
            <a:ext cx="8220830" cy="6364651"/>
          </a:xfrm>
          <a:prstGeom prst="rect">
            <a:avLst/>
          </a:prstGeom>
        </p:spPr>
        <p:txBody>
          <a:bodyPr anchor="t" rtlCol="false" tIns="0" lIns="0" bIns="0" rIns="0">
            <a:spAutoFit/>
          </a:bodyPr>
          <a:lstStyle/>
          <a:p>
            <a:pPr algn="just">
              <a:lnSpc>
                <a:spcPts val="3462"/>
              </a:lnSpc>
            </a:pPr>
            <a:r>
              <a:rPr lang="en-US" sz="2473">
                <a:solidFill>
                  <a:srgbClr val="000000"/>
                </a:solidFill>
                <a:latin typeface="Canva Sans Bold"/>
              </a:rPr>
              <a:t>Referencias:</a:t>
            </a:r>
          </a:p>
          <a:p>
            <a:pPr algn="just">
              <a:lnSpc>
                <a:spcPts val="3462"/>
              </a:lnSpc>
            </a:pPr>
          </a:p>
          <a:p>
            <a:pPr algn="just" marL="404419" indent="-202210" lvl="1">
              <a:lnSpc>
                <a:spcPts val="2622"/>
              </a:lnSpc>
              <a:buFont typeface="Arial"/>
              <a:buChar char="•"/>
            </a:pPr>
            <a:r>
              <a:rPr lang="en-US" sz="1873">
                <a:solidFill>
                  <a:srgbClr val="000000"/>
                </a:solidFill>
                <a:latin typeface="Canva Sans Bold"/>
              </a:rPr>
              <a:t>Alzheimer’s Association. (2024). Datos y cifras sobre la enfermedad de Alzheimer. Recuperado el 8 de mayo de 2024, de https://www.alz.org/alzheimer-demencia/datos-y-cifras</a:t>
            </a:r>
          </a:p>
          <a:p>
            <a:pPr algn="just">
              <a:lnSpc>
                <a:spcPts val="2622"/>
              </a:lnSpc>
            </a:pPr>
          </a:p>
          <a:p>
            <a:pPr algn="just" marL="404419" indent="-202210" lvl="1">
              <a:lnSpc>
                <a:spcPts val="2622"/>
              </a:lnSpc>
              <a:buFont typeface="Arial"/>
              <a:buChar char="•"/>
            </a:pPr>
            <a:r>
              <a:rPr lang="en-US" sz="1873">
                <a:solidFill>
                  <a:srgbClr val="000000"/>
                </a:solidFill>
                <a:latin typeface="Canva Sans Bold"/>
              </a:rPr>
              <a:t>CDC. (2024). The Truth About Aging and Dementia. Recuperado el 8 de mayo de 2024, de https://www.cdc.gov/aging/publications/features/Alz-Greater-Risk.html</a:t>
            </a:r>
          </a:p>
          <a:p>
            <a:pPr algn="just">
              <a:lnSpc>
                <a:spcPts val="2622"/>
              </a:lnSpc>
            </a:pPr>
          </a:p>
          <a:p>
            <a:pPr algn="just" marL="404419" indent="-202210" lvl="1">
              <a:lnSpc>
                <a:spcPts val="2622"/>
              </a:lnSpc>
              <a:buFont typeface="Arial"/>
              <a:buChar char="•"/>
            </a:pPr>
            <a:r>
              <a:rPr lang="en-US" sz="1873">
                <a:solidFill>
                  <a:srgbClr val="000000"/>
                </a:solidFill>
                <a:latin typeface="Canva Sans Bold"/>
              </a:rPr>
              <a:t>Alzheimer’s Association. (2024). ¿Qué es la enfermedad de Alzheimer? Recuperado el 8 de mayo de 2024, de https://www.alz.org/alzheimer-demencia/que-es-la-enfermedad-de-alzheimer</a:t>
            </a:r>
          </a:p>
          <a:p>
            <a:pPr algn="just">
              <a:lnSpc>
                <a:spcPts val="2622"/>
              </a:lnSpc>
            </a:pPr>
          </a:p>
          <a:p>
            <a:pPr algn="just" marL="404419" indent="-202210" lvl="1">
              <a:lnSpc>
                <a:spcPts val="2622"/>
              </a:lnSpc>
              <a:buFont typeface="Arial"/>
              <a:buChar char="•"/>
            </a:pPr>
            <a:r>
              <a:rPr lang="en-US" sz="1873">
                <a:solidFill>
                  <a:srgbClr val="000000"/>
                </a:solidFill>
                <a:latin typeface="Canva Sans Bold"/>
              </a:rPr>
              <a:t>https://www.kaggle.com/datasets/tourist55/alzheimers-dataset-4-class-of-images</a:t>
            </a:r>
          </a:p>
          <a:p>
            <a:pPr algn="just">
              <a:lnSpc>
                <a:spcPts val="2622"/>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9F0E9"/>
        </a:solidFill>
      </p:bgPr>
    </p:bg>
    <p:spTree>
      <p:nvGrpSpPr>
        <p:cNvPr id="1" name=""/>
        <p:cNvGrpSpPr/>
        <p:nvPr/>
      </p:nvGrpSpPr>
      <p:grpSpPr>
        <a:xfrm>
          <a:off x="0" y="0"/>
          <a:ext cx="0" cy="0"/>
          <a:chOff x="0" y="0"/>
          <a:chExt cx="0" cy="0"/>
        </a:xfrm>
      </p:grpSpPr>
      <p:sp>
        <p:nvSpPr>
          <p:cNvPr name="Freeform 2" id="2"/>
          <p:cNvSpPr/>
          <p:nvPr/>
        </p:nvSpPr>
        <p:spPr>
          <a:xfrm flipH="false" flipV="false" rot="-796409">
            <a:off x="-6443378" y="-4800757"/>
            <a:ext cx="15353903" cy="9852117"/>
          </a:xfrm>
          <a:custGeom>
            <a:avLst/>
            <a:gdLst/>
            <a:ahLst/>
            <a:cxnLst/>
            <a:rect r="r" b="b" t="t" l="l"/>
            <a:pathLst>
              <a:path h="9852117" w="15353903">
                <a:moveTo>
                  <a:pt x="0" y="0"/>
                </a:moveTo>
                <a:lnTo>
                  <a:pt x="15353903" y="0"/>
                </a:lnTo>
                <a:lnTo>
                  <a:pt x="15353903" y="9852117"/>
                </a:lnTo>
                <a:lnTo>
                  <a:pt x="0" y="9852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2360099" y="2544337"/>
            <a:ext cx="13567802" cy="6132890"/>
          </a:xfrm>
          <a:custGeom>
            <a:avLst/>
            <a:gdLst/>
            <a:ahLst/>
            <a:cxnLst/>
            <a:rect r="r" b="b" t="t" l="l"/>
            <a:pathLst>
              <a:path h="6132890" w="13567802">
                <a:moveTo>
                  <a:pt x="0" y="0"/>
                </a:moveTo>
                <a:lnTo>
                  <a:pt x="13567802" y="0"/>
                </a:lnTo>
                <a:lnTo>
                  <a:pt x="13567802" y="6132890"/>
                </a:lnTo>
                <a:lnTo>
                  <a:pt x="0" y="6132890"/>
                </a:lnTo>
                <a:lnTo>
                  <a:pt x="0" y="0"/>
                </a:lnTo>
                <a:close/>
              </a:path>
            </a:pathLst>
          </a:custGeom>
          <a:blipFill>
            <a:blip r:embed="rId4"/>
            <a:stretch>
              <a:fillRect l="0" t="0" r="0" b="0"/>
            </a:stretch>
          </a:blipFill>
        </p:spPr>
      </p:sp>
      <p:grpSp>
        <p:nvGrpSpPr>
          <p:cNvPr name="Group 4" id="4"/>
          <p:cNvGrpSpPr/>
          <p:nvPr/>
        </p:nvGrpSpPr>
        <p:grpSpPr>
          <a:xfrm rot="0">
            <a:off x="1028700" y="1028700"/>
            <a:ext cx="14069768" cy="1651802"/>
            <a:chOff x="0" y="0"/>
            <a:chExt cx="18759691" cy="2202402"/>
          </a:xfrm>
        </p:grpSpPr>
        <p:sp>
          <p:nvSpPr>
            <p:cNvPr name="TextBox 5" id="5"/>
            <p:cNvSpPr txBox="true"/>
            <p:nvPr/>
          </p:nvSpPr>
          <p:spPr>
            <a:xfrm rot="0">
              <a:off x="0" y="1752822"/>
              <a:ext cx="18759691" cy="449580"/>
            </a:xfrm>
            <a:prstGeom prst="rect">
              <a:avLst/>
            </a:prstGeom>
          </p:spPr>
          <p:txBody>
            <a:bodyPr anchor="t" rtlCol="false" tIns="0" lIns="0" bIns="0" rIns="0">
              <a:spAutoFit/>
            </a:bodyPr>
            <a:lstStyle/>
            <a:p>
              <a:pPr algn="l" marL="0" indent="0" lvl="0">
                <a:lnSpc>
                  <a:spcPts val="2400"/>
                </a:lnSpc>
                <a:spcBef>
                  <a:spcPct val="0"/>
                </a:spcBef>
              </a:pPr>
            </a:p>
          </p:txBody>
        </p:sp>
        <p:sp>
          <p:nvSpPr>
            <p:cNvPr name="TextBox 6" id="6"/>
            <p:cNvSpPr txBox="true"/>
            <p:nvPr/>
          </p:nvSpPr>
          <p:spPr>
            <a:xfrm rot="0">
              <a:off x="0" y="161925"/>
              <a:ext cx="18759691" cy="1544960"/>
            </a:xfrm>
            <a:prstGeom prst="rect">
              <a:avLst/>
            </a:prstGeom>
          </p:spPr>
          <p:txBody>
            <a:bodyPr anchor="t" rtlCol="false" tIns="0" lIns="0" bIns="0" rIns="0">
              <a:spAutoFit/>
            </a:bodyPr>
            <a:lstStyle/>
            <a:p>
              <a:pPr algn="l" marL="0" indent="0" lvl="0">
                <a:lnSpc>
                  <a:spcPts val="8400"/>
                </a:lnSpc>
                <a:spcBef>
                  <a:spcPct val="0"/>
                </a:spcBef>
              </a:pPr>
              <a:r>
                <a:rPr lang="en-US" sz="8400">
                  <a:solidFill>
                    <a:srgbClr val="000000"/>
                  </a:solidFill>
                  <a:latin typeface="Baloo"/>
                </a:rPr>
                <a:t>¿CÓMO SE VE EL ALZHEIMER?</a:t>
              </a:r>
            </a:p>
          </p:txBody>
        </p:sp>
      </p:grpSp>
      <p:sp>
        <p:nvSpPr>
          <p:cNvPr name="TextBox 7" id="7"/>
          <p:cNvSpPr txBox="true"/>
          <p:nvPr/>
        </p:nvSpPr>
        <p:spPr>
          <a:xfrm rot="0">
            <a:off x="5628605" y="8677227"/>
            <a:ext cx="7030789" cy="257175"/>
          </a:xfrm>
          <a:prstGeom prst="rect">
            <a:avLst/>
          </a:prstGeom>
        </p:spPr>
        <p:txBody>
          <a:bodyPr anchor="t" rtlCol="false" tIns="0" lIns="0" bIns="0" rIns="0">
            <a:spAutoFit/>
          </a:bodyPr>
          <a:lstStyle/>
          <a:p>
            <a:pPr algn="ctr">
              <a:lnSpc>
                <a:spcPts val="2040"/>
              </a:lnSpc>
              <a:spcBef>
                <a:spcPct val="0"/>
              </a:spcBef>
            </a:pPr>
            <a:r>
              <a:rPr lang="en-US" sz="1700">
                <a:solidFill>
                  <a:srgbClr val="000000"/>
                </a:solidFill>
                <a:latin typeface="DM Sans"/>
              </a:rPr>
              <a:t>Enfermedad de Alzheimer. (2023). Wikipedia. https://acortar.link/gQkZl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B9AA"/>
        </a:solidFill>
      </p:bgPr>
    </p:bg>
    <p:spTree>
      <p:nvGrpSpPr>
        <p:cNvPr id="1" name=""/>
        <p:cNvGrpSpPr/>
        <p:nvPr/>
      </p:nvGrpSpPr>
      <p:grpSpPr>
        <a:xfrm>
          <a:off x="0" y="0"/>
          <a:ext cx="0" cy="0"/>
          <a:chOff x="0" y="0"/>
          <a:chExt cx="0" cy="0"/>
        </a:xfrm>
      </p:grpSpPr>
      <p:sp>
        <p:nvSpPr>
          <p:cNvPr name="Freeform 2" id="2"/>
          <p:cNvSpPr/>
          <p:nvPr/>
        </p:nvSpPr>
        <p:spPr>
          <a:xfrm flipH="false" flipV="false" rot="0">
            <a:off x="9809422" y="2216587"/>
            <a:ext cx="4064395" cy="6279262"/>
          </a:xfrm>
          <a:custGeom>
            <a:avLst/>
            <a:gdLst/>
            <a:ahLst/>
            <a:cxnLst/>
            <a:rect r="r" b="b" t="t" l="l"/>
            <a:pathLst>
              <a:path h="6279262" w="4064395">
                <a:moveTo>
                  <a:pt x="0" y="0"/>
                </a:moveTo>
                <a:lnTo>
                  <a:pt x="4064395" y="0"/>
                </a:lnTo>
                <a:lnTo>
                  <a:pt x="4064395" y="6279262"/>
                </a:lnTo>
                <a:lnTo>
                  <a:pt x="0" y="62792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200150"/>
            <a:ext cx="9017455" cy="1200150"/>
          </a:xfrm>
          <a:prstGeom prst="rect">
            <a:avLst/>
          </a:prstGeom>
        </p:spPr>
        <p:txBody>
          <a:bodyPr anchor="t" rtlCol="false" tIns="0" lIns="0" bIns="0" rIns="0">
            <a:spAutoFit/>
          </a:bodyPr>
          <a:lstStyle/>
          <a:p>
            <a:pPr algn="l" marL="0" indent="0" lvl="0">
              <a:lnSpc>
                <a:spcPts val="9000"/>
              </a:lnSpc>
              <a:spcBef>
                <a:spcPct val="0"/>
              </a:spcBef>
            </a:pPr>
            <a:r>
              <a:rPr lang="en-US" sz="9000">
                <a:solidFill>
                  <a:srgbClr val="000000"/>
                </a:solidFill>
                <a:latin typeface="Baloo"/>
              </a:rPr>
              <a:t>TRATAMIENTO</a:t>
            </a:r>
          </a:p>
        </p:txBody>
      </p:sp>
      <p:sp>
        <p:nvSpPr>
          <p:cNvPr name="TextBox 4" id="4"/>
          <p:cNvSpPr txBox="true"/>
          <p:nvPr/>
        </p:nvSpPr>
        <p:spPr>
          <a:xfrm rot="0">
            <a:off x="1894259" y="3866196"/>
            <a:ext cx="5433970" cy="1490022"/>
          </a:xfrm>
          <a:prstGeom prst="rect">
            <a:avLst/>
          </a:prstGeom>
        </p:spPr>
        <p:txBody>
          <a:bodyPr anchor="t" rtlCol="false" tIns="0" lIns="0" bIns="0" rIns="0">
            <a:spAutoFit/>
          </a:bodyPr>
          <a:lstStyle/>
          <a:p>
            <a:pPr algn="l" marL="0" indent="0" lvl="0">
              <a:lnSpc>
                <a:spcPts val="3951"/>
              </a:lnSpc>
            </a:pPr>
            <a:r>
              <a:rPr lang="en-US" sz="3293">
                <a:solidFill>
                  <a:srgbClr val="000000"/>
                </a:solidFill>
                <a:latin typeface="Baloo"/>
              </a:rPr>
              <a:t>Los fármacos pueden retrasar el avance en fases tempranas.</a:t>
            </a:r>
          </a:p>
        </p:txBody>
      </p:sp>
      <p:sp>
        <p:nvSpPr>
          <p:cNvPr name="TextBox 5" id="5"/>
          <p:cNvSpPr txBox="true"/>
          <p:nvPr/>
        </p:nvSpPr>
        <p:spPr>
          <a:xfrm rot="0">
            <a:off x="1894259" y="5950871"/>
            <a:ext cx="6201797" cy="1986696"/>
          </a:xfrm>
          <a:prstGeom prst="rect">
            <a:avLst/>
          </a:prstGeom>
        </p:spPr>
        <p:txBody>
          <a:bodyPr anchor="t" rtlCol="false" tIns="0" lIns="0" bIns="0" rIns="0">
            <a:spAutoFit/>
          </a:bodyPr>
          <a:lstStyle/>
          <a:p>
            <a:pPr algn="l" marL="0" indent="0" lvl="0">
              <a:lnSpc>
                <a:spcPts val="3951"/>
              </a:lnSpc>
            </a:pPr>
            <a:r>
              <a:rPr lang="en-US" sz="3293">
                <a:solidFill>
                  <a:srgbClr val="000000"/>
                </a:solidFill>
                <a:latin typeface="Baloo"/>
              </a:rPr>
              <a:t>Existen algunos ejercicios de memoria para tratar la enfermedad en etapas tempranas</a:t>
            </a:r>
          </a:p>
        </p:txBody>
      </p:sp>
      <p:sp>
        <p:nvSpPr>
          <p:cNvPr name="TextBox 6" id="6"/>
          <p:cNvSpPr txBox="true"/>
          <p:nvPr/>
        </p:nvSpPr>
        <p:spPr>
          <a:xfrm rot="0">
            <a:off x="1894259" y="8834438"/>
            <a:ext cx="15091179" cy="485775"/>
          </a:xfrm>
          <a:prstGeom prst="rect">
            <a:avLst/>
          </a:prstGeom>
        </p:spPr>
        <p:txBody>
          <a:bodyPr anchor="t" rtlCol="false" tIns="0" lIns="0" bIns="0" rIns="0">
            <a:spAutoFit/>
          </a:bodyPr>
          <a:lstStyle/>
          <a:p>
            <a:pPr algn="l" marL="0" indent="0" lvl="0">
              <a:lnSpc>
                <a:spcPts val="3839"/>
              </a:lnSpc>
            </a:pPr>
            <a:r>
              <a:rPr lang="en-US" sz="3199">
                <a:solidFill>
                  <a:srgbClr val="000000"/>
                </a:solidFill>
                <a:latin typeface="Baloo"/>
              </a:rPr>
              <a:t>Todos los tratamientos pueden ser usados principalmente en etapas tempranas</a:t>
            </a:r>
          </a:p>
        </p:txBody>
      </p:sp>
      <p:sp>
        <p:nvSpPr>
          <p:cNvPr name="TextBox 7" id="7"/>
          <p:cNvSpPr txBox="true"/>
          <p:nvPr/>
        </p:nvSpPr>
        <p:spPr>
          <a:xfrm rot="0">
            <a:off x="1028700" y="2400300"/>
            <a:ext cx="10287208" cy="390525"/>
          </a:xfrm>
          <a:prstGeom prst="rect">
            <a:avLst/>
          </a:prstGeom>
        </p:spPr>
        <p:txBody>
          <a:bodyPr anchor="t" rtlCol="false" tIns="0" lIns="0" bIns="0" rIns="0">
            <a:spAutoFit/>
          </a:bodyPr>
          <a:lstStyle/>
          <a:p>
            <a:pPr algn="ctr">
              <a:lnSpc>
                <a:spcPts val="3119"/>
              </a:lnSpc>
              <a:spcBef>
                <a:spcPct val="0"/>
              </a:spcBef>
            </a:pPr>
            <a:r>
              <a:rPr lang="en-US" sz="2599">
                <a:solidFill>
                  <a:srgbClr val="000000"/>
                </a:solidFill>
                <a:latin typeface="DM Sans"/>
              </a:rPr>
              <a:t>A pesar de que no tiene cura, existe forma de tratarlo y prevenirlo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B9AA"/>
        </a:solidFill>
      </p:bgPr>
    </p:bg>
    <p:spTree>
      <p:nvGrpSpPr>
        <p:cNvPr id="1" name=""/>
        <p:cNvGrpSpPr/>
        <p:nvPr/>
      </p:nvGrpSpPr>
      <p:grpSpPr>
        <a:xfrm>
          <a:off x="0" y="0"/>
          <a:ext cx="0" cy="0"/>
          <a:chOff x="0" y="0"/>
          <a:chExt cx="0" cy="0"/>
        </a:xfrm>
      </p:grpSpPr>
      <p:sp>
        <p:nvSpPr>
          <p:cNvPr name="Freeform 2" id="2"/>
          <p:cNvSpPr/>
          <p:nvPr/>
        </p:nvSpPr>
        <p:spPr>
          <a:xfrm flipH="false" flipV="false" rot="0">
            <a:off x="4261781" y="3780717"/>
            <a:ext cx="4058221" cy="4114800"/>
          </a:xfrm>
          <a:custGeom>
            <a:avLst/>
            <a:gdLst/>
            <a:ahLst/>
            <a:cxnLst/>
            <a:rect r="r" b="b" t="t" l="l"/>
            <a:pathLst>
              <a:path h="4114800" w="4058221">
                <a:moveTo>
                  <a:pt x="0" y="0"/>
                </a:moveTo>
                <a:lnTo>
                  <a:pt x="4058221" y="0"/>
                </a:lnTo>
                <a:lnTo>
                  <a:pt x="40582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08815" y="3780717"/>
            <a:ext cx="4058222" cy="4114800"/>
          </a:xfrm>
          <a:custGeom>
            <a:avLst/>
            <a:gdLst/>
            <a:ahLst/>
            <a:cxnLst/>
            <a:rect r="r" b="b" t="t" l="l"/>
            <a:pathLst>
              <a:path h="4114800" w="4058222">
                <a:moveTo>
                  <a:pt x="0" y="0"/>
                </a:moveTo>
                <a:lnTo>
                  <a:pt x="4058222" y="0"/>
                </a:lnTo>
                <a:lnTo>
                  <a:pt x="405822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757537" y="3829261"/>
            <a:ext cx="4058222" cy="4114800"/>
          </a:xfrm>
          <a:custGeom>
            <a:avLst/>
            <a:gdLst/>
            <a:ahLst/>
            <a:cxnLst/>
            <a:rect r="r" b="b" t="t" l="l"/>
            <a:pathLst>
              <a:path h="4114800" w="4058222">
                <a:moveTo>
                  <a:pt x="0" y="0"/>
                </a:moveTo>
                <a:lnTo>
                  <a:pt x="4058221" y="0"/>
                </a:lnTo>
                <a:lnTo>
                  <a:pt x="40582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19977" y="5471415"/>
            <a:ext cx="4154403" cy="3897585"/>
          </a:xfrm>
          <a:custGeom>
            <a:avLst/>
            <a:gdLst/>
            <a:ahLst/>
            <a:cxnLst/>
            <a:rect r="r" b="b" t="t" l="l"/>
            <a:pathLst>
              <a:path h="3897585" w="4154403">
                <a:moveTo>
                  <a:pt x="0" y="0"/>
                </a:moveTo>
                <a:lnTo>
                  <a:pt x="4154403" y="0"/>
                </a:lnTo>
                <a:lnTo>
                  <a:pt x="4154403" y="3897586"/>
                </a:lnTo>
                <a:lnTo>
                  <a:pt x="0" y="38975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4747842" y="3423536"/>
            <a:ext cx="3086100" cy="714360"/>
            <a:chOff x="0" y="0"/>
            <a:chExt cx="812800" cy="188144"/>
          </a:xfrm>
        </p:grpSpPr>
        <p:sp>
          <p:nvSpPr>
            <p:cNvPr name="Freeform 7" id="7"/>
            <p:cNvSpPr/>
            <p:nvPr/>
          </p:nvSpPr>
          <p:spPr>
            <a:xfrm flipH="false" flipV="false" rot="0">
              <a:off x="0" y="0"/>
              <a:ext cx="812800" cy="188144"/>
            </a:xfrm>
            <a:custGeom>
              <a:avLst/>
              <a:gdLst/>
              <a:ahLst/>
              <a:cxnLst/>
              <a:rect r="r" b="b" t="t" l="l"/>
              <a:pathLst>
                <a:path h="188144" w="812800">
                  <a:moveTo>
                    <a:pt x="812800" y="0"/>
                  </a:moveTo>
                  <a:lnTo>
                    <a:pt x="0" y="0"/>
                  </a:lnTo>
                  <a:lnTo>
                    <a:pt x="101600" y="94072"/>
                  </a:lnTo>
                  <a:lnTo>
                    <a:pt x="0" y="188144"/>
                  </a:lnTo>
                  <a:lnTo>
                    <a:pt x="812800" y="188144"/>
                  </a:lnTo>
                  <a:lnTo>
                    <a:pt x="711200" y="94072"/>
                  </a:lnTo>
                  <a:lnTo>
                    <a:pt x="812800" y="0"/>
                  </a:lnTo>
                  <a:close/>
                </a:path>
              </a:pathLst>
            </a:custGeom>
            <a:solidFill>
              <a:srgbClr val="E15D55"/>
            </a:solidFill>
          </p:spPr>
        </p:sp>
        <p:sp>
          <p:nvSpPr>
            <p:cNvPr name="TextBox 8" id="8"/>
            <p:cNvSpPr txBox="true"/>
            <p:nvPr/>
          </p:nvSpPr>
          <p:spPr>
            <a:xfrm>
              <a:off x="88900" y="-9525"/>
              <a:ext cx="635000" cy="197669"/>
            </a:xfrm>
            <a:prstGeom prst="rect">
              <a:avLst/>
            </a:prstGeom>
          </p:spPr>
          <p:txBody>
            <a:bodyPr anchor="ctr" rtlCol="false" tIns="50800" lIns="50800" bIns="50800" rIns="50800"/>
            <a:lstStyle/>
            <a:p>
              <a:pPr algn="ctr">
                <a:lnSpc>
                  <a:spcPts val="2639"/>
                </a:lnSpc>
              </a:pPr>
              <a:r>
                <a:rPr lang="en-US" sz="2199">
                  <a:solidFill>
                    <a:srgbClr val="FFFFFF"/>
                  </a:solidFill>
                  <a:latin typeface="DM Sans"/>
                </a:rPr>
                <a:t>LEVE</a:t>
              </a:r>
            </a:p>
          </p:txBody>
        </p:sp>
      </p:grpSp>
      <p:grpSp>
        <p:nvGrpSpPr>
          <p:cNvPr name="Group 9" id="9"/>
          <p:cNvGrpSpPr/>
          <p:nvPr/>
        </p:nvGrpSpPr>
        <p:grpSpPr>
          <a:xfrm rot="0">
            <a:off x="8914309" y="3423536"/>
            <a:ext cx="3086100" cy="714360"/>
            <a:chOff x="0" y="0"/>
            <a:chExt cx="812800" cy="188144"/>
          </a:xfrm>
        </p:grpSpPr>
        <p:sp>
          <p:nvSpPr>
            <p:cNvPr name="Freeform 10" id="10"/>
            <p:cNvSpPr/>
            <p:nvPr/>
          </p:nvSpPr>
          <p:spPr>
            <a:xfrm flipH="false" flipV="false" rot="0">
              <a:off x="0" y="0"/>
              <a:ext cx="812800" cy="188144"/>
            </a:xfrm>
            <a:custGeom>
              <a:avLst/>
              <a:gdLst/>
              <a:ahLst/>
              <a:cxnLst/>
              <a:rect r="r" b="b" t="t" l="l"/>
              <a:pathLst>
                <a:path h="188144" w="812800">
                  <a:moveTo>
                    <a:pt x="812800" y="0"/>
                  </a:moveTo>
                  <a:lnTo>
                    <a:pt x="0" y="0"/>
                  </a:lnTo>
                  <a:lnTo>
                    <a:pt x="101600" y="94072"/>
                  </a:lnTo>
                  <a:lnTo>
                    <a:pt x="0" y="188144"/>
                  </a:lnTo>
                  <a:lnTo>
                    <a:pt x="812800" y="188144"/>
                  </a:lnTo>
                  <a:lnTo>
                    <a:pt x="711200" y="94072"/>
                  </a:lnTo>
                  <a:lnTo>
                    <a:pt x="812800" y="0"/>
                  </a:lnTo>
                  <a:close/>
                </a:path>
              </a:pathLst>
            </a:custGeom>
            <a:solidFill>
              <a:srgbClr val="E15D55"/>
            </a:solidFill>
          </p:spPr>
        </p:sp>
        <p:sp>
          <p:nvSpPr>
            <p:cNvPr name="TextBox 11" id="11"/>
            <p:cNvSpPr txBox="true"/>
            <p:nvPr/>
          </p:nvSpPr>
          <p:spPr>
            <a:xfrm>
              <a:off x="88900" y="-9525"/>
              <a:ext cx="635000" cy="197669"/>
            </a:xfrm>
            <a:prstGeom prst="rect">
              <a:avLst/>
            </a:prstGeom>
          </p:spPr>
          <p:txBody>
            <a:bodyPr anchor="ctr" rtlCol="false" tIns="50800" lIns="50800" bIns="50800" rIns="50800"/>
            <a:lstStyle/>
            <a:p>
              <a:pPr algn="ctr">
                <a:lnSpc>
                  <a:spcPts val="2639"/>
                </a:lnSpc>
              </a:pPr>
              <a:r>
                <a:rPr lang="en-US" sz="2199">
                  <a:solidFill>
                    <a:srgbClr val="FFFFFF"/>
                  </a:solidFill>
                  <a:latin typeface="DM Sans"/>
                </a:rPr>
                <a:t>MODERADO</a:t>
              </a:r>
            </a:p>
          </p:txBody>
        </p:sp>
      </p:grpSp>
      <p:grpSp>
        <p:nvGrpSpPr>
          <p:cNvPr name="Group 12" id="12"/>
          <p:cNvGrpSpPr/>
          <p:nvPr/>
        </p:nvGrpSpPr>
        <p:grpSpPr>
          <a:xfrm rot="0">
            <a:off x="13243597" y="3472080"/>
            <a:ext cx="3086100" cy="714360"/>
            <a:chOff x="0" y="0"/>
            <a:chExt cx="812800" cy="188144"/>
          </a:xfrm>
        </p:grpSpPr>
        <p:sp>
          <p:nvSpPr>
            <p:cNvPr name="Freeform 13" id="13"/>
            <p:cNvSpPr/>
            <p:nvPr/>
          </p:nvSpPr>
          <p:spPr>
            <a:xfrm flipH="false" flipV="false" rot="0">
              <a:off x="0" y="0"/>
              <a:ext cx="812800" cy="188144"/>
            </a:xfrm>
            <a:custGeom>
              <a:avLst/>
              <a:gdLst/>
              <a:ahLst/>
              <a:cxnLst/>
              <a:rect r="r" b="b" t="t" l="l"/>
              <a:pathLst>
                <a:path h="188144" w="812800">
                  <a:moveTo>
                    <a:pt x="812800" y="0"/>
                  </a:moveTo>
                  <a:lnTo>
                    <a:pt x="0" y="0"/>
                  </a:lnTo>
                  <a:lnTo>
                    <a:pt x="101600" y="94072"/>
                  </a:lnTo>
                  <a:lnTo>
                    <a:pt x="0" y="188144"/>
                  </a:lnTo>
                  <a:lnTo>
                    <a:pt x="812800" y="188144"/>
                  </a:lnTo>
                  <a:lnTo>
                    <a:pt x="711200" y="94072"/>
                  </a:lnTo>
                  <a:lnTo>
                    <a:pt x="812800" y="0"/>
                  </a:lnTo>
                  <a:close/>
                </a:path>
              </a:pathLst>
            </a:custGeom>
            <a:solidFill>
              <a:srgbClr val="E15D55"/>
            </a:solidFill>
          </p:spPr>
        </p:sp>
        <p:sp>
          <p:nvSpPr>
            <p:cNvPr name="TextBox 14" id="14"/>
            <p:cNvSpPr txBox="true"/>
            <p:nvPr/>
          </p:nvSpPr>
          <p:spPr>
            <a:xfrm>
              <a:off x="88900" y="-9525"/>
              <a:ext cx="635000" cy="197669"/>
            </a:xfrm>
            <a:prstGeom prst="rect">
              <a:avLst/>
            </a:prstGeom>
          </p:spPr>
          <p:txBody>
            <a:bodyPr anchor="ctr" rtlCol="false" tIns="50800" lIns="50800" bIns="50800" rIns="50800"/>
            <a:lstStyle/>
            <a:p>
              <a:pPr algn="ctr">
                <a:lnSpc>
                  <a:spcPts val="2639"/>
                </a:lnSpc>
              </a:pPr>
              <a:r>
                <a:rPr lang="en-US" sz="2199">
                  <a:solidFill>
                    <a:srgbClr val="FFFFFF"/>
                  </a:solidFill>
                  <a:latin typeface="DM Sans"/>
                </a:rPr>
                <a:t>GRAVE</a:t>
              </a:r>
            </a:p>
          </p:txBody>
        </p:sp>
      </p:grpSp>
      <p:sp>
        <p:nvSpPr>
          <p:cNvPr name="Freeform 15" id="15"/>
          <p:cNvSpPr/>
          <p:nvPr/>
        </p:nvSpPr>
        <p:spPr>
          <a:xfrm flipH="false" flipV="false" rot="0">
            <a:off x="8953242" y="4205027"/>
            <a:ext cx="3008234" cy="3555186"/>
          </a:xfrm>
          <a:custGeom>
            <a:avLst/>
            <a:gdLst/>
            <a:ahLst/>
            <a:cxnLst/>
            <a:rect r="r" b="b" t="t" l="l"/>
            <a:pathLst>
              <a:path h="3555186" w="3008234">
                <a:moveTo>
                  <a:pt x="0" y="0"/>
                </a:moveTo>
                <a:lnTo>
                  <a:pt x="3008234" y="0"/>
                </a:lnTo>
                <a:lnTo>
                  <a:pt x="3008234" y="3555186"/>
                </a:lnTo>
                <a:lnTo>
                  <a:pt x="0" y="3555186"/>
                </a:lnTo>
                <a:lnTo>
                  <a:pt x="0" y="0"/>
                </a:lnTo>
                <a:close/>
              </a:path>
            </a:pathLst>
          </a:custGeom>
          <a:blipFill>
            <a:blip r:embed="rId6"/>
            <a:stretch>
              <a:fillRect l="0" t="0" r="0" b="0"/>
            </a:stretch>
          </a:blipFill>
        </p:spPr>
      </p:sp>
      <p:sp>
        <p:nvSpPr>
          <p:cNvPr name="Freeform 16" id="16"/>
          <p:cNvSpPr/>
          <p:nvPr/>
        </p:nvSpPr>
        <p:spPr>
          <a:xfrm flipH="false" flipV="false" rot="0">
            <a:off x="13298257" y="4223613"/>
            <a:ext cx="2976780" cy="3518013"/>
          </a:xfrm>
          <a:custGeom>
            <a:avLst/>
            <a:gdLst/>
            <a:ahLst/>
            <a:cxnLst/>
            <a:rect r="r" b="b" t="t" l="l"/>
            <a:pathLst>
              <a:path h="3518013" w="2976780">
                <a:moveTo>
                  <a:pt x="0" y="0"/>
                </a:moveTo>
                <a:lnTo>
                  <a:pt x="2976781" y="0"/>
                </a:lnTo>
                <a:lnTo>
                  <a:pt x="2976781" y="3518013"/>
                </a:lnTo>
                <a:lnTo>
                  <a:pt x="0" y="3518013"/>
                </a:lnTo>
                <a:lnTo>
                  <a:pt x="0" y="0"/>
                </a:lnTo>
                <a:close/>
              </a:path>
            </a:pathLst>
          </a:custGeom>
          <a:blipFill>
            <a:blip r:embed="rId7"/>
            <a:stretch>
              <a:fillRect l="0" t="0" r="0" b="0"/>
            </a:stretch>
          </a:blipFill>
        </p:spPr>
      </p:sp>
      <p:sp>
        <p:nvSpPr>
          <p:cNvPr name="Freeform 17" id="17"/>
          <p:cNvSpPr/>
          <p:nvPr/>
        </p:nvSpPr>
        <p:spPr>
          <a:xfrm flipH="false" flipV="false" rot="0">
            <a:off x="4786775" y="4186441"/>
            <a:ext cx="3008234" cy="3555186"/>
          </a:xfrm>
          <a:custGeom>
            <a:avLst/>
            <a:gdLst/>
            <a:ahLst/>
            <a:cxnLst/>
            <a:rect r="r" b="b" t="t" l="l"/>
            <a:pathLst>
              <a:path h="3555186" w="3008234">
                <a:moveTo>
                  <a:pt x="0" y="0"/>
                </a:moveTo>
                <a:lnTo>
                  <a:pt x="3008234" y="0"/>
                </a:lnTo>
                <a:lnTo>
                  <a:pt x="3008234" y="3555185"/>
                </a:lnTo>
                <a:lnTo>
                  <a:pt x="0" y="3555185"/>
                </a:lnTo>
                <a:lnTo>
                  <a:pt x="0" y="0"/>
                </a:lnTo>
                <a:close/>
              </a:path>
            </a:pathLst>
          </a:custGeom>
          <a:blipFill>
            <a:blip r:embed="rId8"/>
            <a:stretch>
              <a:fillRect l="0" t="0" r="0" b="0"/>
            </a:stretch>
          </a:blipFill>
        </p:spPr>
      </p:sp>
      <p:grpSp>
        <p:nvGrpSpPr>
          <p:cNvPr name="Group 18" id="18"/>
          <p:cNvGrpSpPr/>
          <p:nvPr/>
        </p:nvGrpSpPr>
        <p:grpSpPr>
          <a:xfrm rot="0">
            <a:off x="1028700" y="1028700"/>
            <a:ext cx="9017455" cy="1743238"/>
            <a:chOff x="0" y="0"/>
            <a:chExt cx="12023273" cy="2324317"/>
          </a:xfrm>
        </p:grpSpPr>
        <p:sp>
          <p:nvSpPr>
            <p:cNvPr name="TextBox 19" id="19"/>
            <p:cNvSpPr txBox="true"/>
            <p:nvPr/>
          </p:nvSpPr>
          <p:spPr>
            <a:xfrm rot="0">
              <a:off x="0" y="1874737"/>
              <a:ext cx="12023273" cy="449580"/>
            </a:xfrm>
            <a:prstGeom prst="rect">
              <a:avLst/>
            </a:prstGeom>
          </p:spPr>
          <p:txBody>
            <a:bodyPr anchor="t" rtlCol="false" tIns="0" lIns="0" bIns="0" rIns="0">
              <a:spAutoFit/>
            </a:bodyPr>
            <a:lstStyle/>
            <a:p>
              <a:pPr algn="l" marL="0" indent="0" lvl="0">
                <a:lnSpc>
                  <a:spcPts val="2400"/>
                </a:lnSpc>
                <a:spcBef>
                  <a:spcPct val="0"/>
                </a:spcBef>
              </a:pPr>
              <a:r>
                <a:rPr lang="en-US" sz="2400">
                  <a:solidFill>
                    <a:srgbClr val="595FA7"/>
                  </a:solidFill>
                  <a:latin typeface="DM Sans Bold"/>
                </a:rPr>
                <a:t>USUALMENTE SE MENCIONAN 3 FASES DE ALZHEIMER</a:t>
              </a:r>
            </a:p>
          </p:txBody>
        </p:sp>
        <p:sp>
          <p:nvSpPr>
            <p:cNvPr name="TextBox 20" id="20"/>
            <p:cNvSpPr txBox="true"/>
            <p:nvPr/>
          </p:nvSpPr>
          <p:spPr>
            <a:xfrm rot="0">
              <a:off x="0" y="171450"/>
              <a:ext cx="12023273" cy="1657350"/>
            </a:xfrm>
            <a:prstGeom prst="rect">
              <a:avLst/>
            </a:prstGeom>
          </p:spPr>
          <p:txBody>
            <a:bodyPr anchor="t" rtlCol="false" tIns="0" lIns="0" bIns="0" rIns="0">
              <a:spAutoFit/>
            </a:bodyPr>
            <a:lstStyle/>
            <a:p>
              <a:pPr algn="l" marL="0" indent="0" lvl="0">
                <a:lnSpc>
                  <a:spcPts val="9000"/>
                </a:lnSpc>
                <a:spcBef>
                  <a:spcPct val="0"/>
                </a:spcBef>
              </a:pPr>
              <a:r>
                <a:rPr lang="en-US" sz="9000">
                  <a:solidFill>
                    <a:srgbClr val="000000"/>
                  </a:solidFill>
                  <a:latin typeface="Baloo"/>
                </a:rPr>
                <a:t>FASES</a:t>
              </a:r>
            </a:p>
          </p:txBody>
        </p:sp>
      </p:grpSp>
      <p:sp>
        <p:nvSpPr>
          <p:cNvPr name="TextBox 21" id="21"/>
          <p:cNvSpPr txBox="true"/>
          <p:nvPr/>
        </p:nvSpPr>
        <p:spPr>
          <a:xfrm rot="0">
            <a:off x="7833942" y="8753686"/>
            <a:ext cx="5464316" cy="40576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000000"/>
                </a:solidFill>
                <a:latin typeface="DM Sans"/>
              </a:rPr>
              <a:t>No existe un límite preciso entre ellas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B9AA"/>
        </a:solidFill>
      </p:bgPr>
    </p:bg>
    <p:spTree>
      <p:nvGrpSpPr>
        <p:cNvPr id="1" name=""/>
        <p:cNvGrpSpPr/>
        <p:nvPr/>
      </p:nvGrpSpPr>
      <p:grpSpPr>
        <a:xfrm>
          <a:off x="0" y="0"/>
          <a:ext cx="0" cy="0"/>
          <a:chOff x="0" y="0"/>
          <a:chExt cx="0" cy="0"/>
        </a:xfrm>
      </p:grpSpPr>
      <p:sp>
        <p:nvSpPr>
          <p:cNvPr name="TextBox 2" id="2"/>
          <p:cNvSpPr txBox="true"/>
          <p:nvPr/>
        </p:nvSpPr>
        <p:spPr>
          <a:xfrm rot="0">
            <a:off x="1028700" y="1200150"/>
            <a:ext cx="10932844" cy="1200150"/>
          </a:xfrm>
          <a:prstGeom prst="rect">
            <a:avLst/>
          </a:prstGeom>
        </p:spPr>
        <p:txBody>
          <a:bodyPr anchor="t" rtlCol="false" tIns="0" lIns="0" bIns="0" rIns="0">
            <a:spAutoFit/>
          </a:bodyPr>
          <a:lstStyle/>
          <a:p>
            <a:pPr algn="l" marL="0" indent="0" lvl="0">
              <a:lnSpc>
                <a:spcPts val="9000"/>
              </a:lnSpc>
              <a:spcBef>
                <a:spcPct val="0"/>
              </a:spcBef>
            </a:pPr>
            <a:r>
              <a:rPr lang="en-US" sz="9000">
                <a:solidFill>
                  <a:srgbClr val="000000"/>
                </a:solidFill>
                <a:latin typeface="Baloo"/>
              </a:rPr>
              <a:t>NUESTRO PROYECTO</a:t>
            </a:r>
          </a:p>
        </p:txBody>
      </p:sp>
      <p:sp>
        <p:nvSpPr>
          <p:cNvPr name="TextBox 3" id="3"/>
          <p:cNvSpPr txBox="true"/>
          <p:nvPr/>
        </p:nvSpPr>
        <p:spPr>
          <a:xfrm rot="0">
            <a:off x="1028700" y="3811440"/>
            <a:ext cx="7921630" cy="1676400"/>
          </a:xfrm>
          <a:prstGeom prst="rect">
            <a:avLst/>
          </a:prstGeom>
        </p:spPr>
        <p:txBody>
          <a:bodyPr anchor="t" rtlCol="false" tIns="0" lIns="0" bIns="0" rIns="0">
            <a:spAutoFit/>
          </a:bodyPr>
          <a:lstStyle/>
          <a:p>
            <a:pPr algn="l" marL="0" indent="0" lvl="0">
              <a:lnSpc>
                <a:spcPts val="3325"/>
              </a:lnSpc>
            </a:pPr>
            <a:r>
              <a:rPr lang="en-US" sz="2770">
                <a:solidFill>
                  <a:srgbClr val="000000"/>
                </a:solidFill>
                <a:latin typeface="Baloo"/>
              </a:rPr>
              <a:t>LO QUE BUSCAMOS ES PODER CLASIFICAR LAS IMÁGENES DE RADIOGRAFÍAS PARA PODER INDICAR LA PRESENCIA DE ESTA ENFERMEDAD Y LA ETAPA</a:t>
            </a:r>
          </a:p>
        </p:txBody>
      </p:sp>
      <p:sp>
        <p:nvSpPr>
          <p:cNvPr name="Freeform 4" id="4"/>
          <p:cNvSpPr/>
          <p:nvPr/>
        </p:nvSpPr>
        <p:spPr>
          <a:xfrm flipH="false" flipV="false" rot="0">
            <a:off x="12711891" y="1028700"/>
            <a:ext cx="3995097" cy="8229600"/>
          </a:xfrm>
          <a:custGeom>
            <a:avLst/>
            <a:gdLst/>
            <a:ahLst/>
            <a:cxnLst/>
            <a:rect r="r" b="b" t="t" l="l"/>
            <a:pathLst>
              <a:path h="8229600" w="3995097">
                <a:moveTo>
                  <a:pt x="0" y="0"/>
                </a:moveTo>
                <a:lnTo>
                  <a:pt x="3995097" y="0"/>
                </a:lnTo>
                <a:lnTo>
                  <a:pt x="3995097"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F0E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5595328" cy="8250483"/>
          </a:xfrm>
          <a:custGeom>
            <a:avLst/>
            <a:gdLst/>
            <a:ahLst/>
            <a:cxnLst/>
            <a:rect r="r" b="b" t="t" l="l"/>
            <a:pathLst>
              <a:path h="8250483" w="5595328">
                <a:moveTo>
                  <a:pt x="0" y="0"/>
                </a:moveTo>
                <a:lnTo>
                  <a:pt x="5595328" y="0"/>
                </a:lnTo>
                <a:lnTo>
                  <a:pt x="5595328" y="8250483"/>
                </a:lnTo>
                <a:lnTo>
                  <a:pt x="0" y="82504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953803" y="3226933"/>
            <a:ext cx="8282401" cy="1263011"/>
          </a:xfrm>
          <a:prstGeom prst="rect">
            <a:avLst/>
          </a:prstGeom>
        </p:spPr>
        <p:txBody>
          <a:bodyPr anchor="t" rtlCol="false" tIns="0" lIns="0" bIns="0" rIns="0">
            <a:spAutoFit/>
          </a:bodyPr>
          <a:lstStyle/>
          <a:p>
            <a:pPr algn="l" marL="0" indent="0" lvl="0">
              <a:lnSpc>
                <a:spcPts val="9599"/>
              </a:lnSpc>
              <a:spcBef>
                <a:spcPct val="0"/>
              </a:spcBef>
            </a:pPr>
            <a:r>
              <a:rPr lang="en-US" sz="9599">
                <a:solidFill>
                  <a:srgbClr val="000000"/>
                </a:solidFill>
                <a:latin typeface="Baloo"/>
              </a:rPr>
              <a:t>¿POR QUÉ?</a:t>
            </a:r>
          </a:p>
        </p:txBody>
      </p:sp>
      <p:sp>
        <p:nvSpPr>
          <p:cNvPr name="TextBox 4" id="4"/>
          <p:cNvSpPr txBox="true"/>
          <p:nvPr/>
        </p:nvSpPr>
        <p:spPr>
          <a:xfrm rot="0">
            <a:off x="8384228" y="5086350"/>
            <a:ext cx="8282401" cy="2555240"/>
          </a:xfrm>
          <a:prstGeom prst="rect">
            <a:avLst/>
          </a:prstGeom>
        </p:spPr>
        <p:txBody>
          <a:bodyPr anchor="t" rtlCol="false" tIns="0" lIns="0" bIns="0" rIns="0">
            <a:spAutoFit/>
          </a:bodyPr>
          <a:lstStyle/>
          <a:p>
            <a:pPr algn="just" marL="0" indent="0" lvl="0">
              <a:lnSpc>
                <a:spcPts val="4059"/>
              </a:lnSpc>
              <a:spcBef>
                <a:spcPct val="0"/>
              </a:spcBef>
            </a:pPr>
            <a:r>
              <a:rPr lang="en-US" sz="2899">
                <a:solidFill>
                  <a:srgbClr val="000000"/>
                </a:solidFill>
                <a:latin typeface="DM Sans"/>
              </a:rPr>
              <a:t>La principal motivación es el poder ayudar a las personas identificando en que etapa de la enfermedad se encuentran, principalmente la etapa VeryMildDemented es la que más nos interesa al ser la etapa más temprana.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B9AA"/>
        </a:solidFill>
      </p:bgPr>
    </p:bg>
    <p:spTree>
      <p:nvGrpSpPr>
        <p:cNvPr id="1" name=""/>
        <p:cNvGrpSpPr/>
        <p:nvPr/>
      </p:nvGrpSpPr>
      <p:grpSpPr>
        <a:xfrm>
          <a:off x="0" y="0"/>
          <a:ext cx="0" cy="0"/>
          <a:chOff x="0" y="0"/>
          <a:chExt cx="0" cy="0"/>
        </a:xfrm>
      </p:grpSpPr>
      <p:sp>
        <p:nvSpPr>
          <p:cNvPr name="Freeform 2" id="2"/>
          <p:cNvSpPr/>
          <p:nvPr/>
        </p:nvSpPr>
        <p:spPr>
          <a:xfrm flipH="false" flipV="false" rot="63349">
            <a:off x="160204" y="1341655"/>
            <a:ext cx="18055831" cy="7977394"/>
          </a:xfrm>
          <a:custGeom>
            <a:avLst/>
            <a:gdLst/>
            <a:ahLst/>
            <a:cxnLst/>
            <a:rect r="r" b="b" t="t" l="l"/>
            <a:pathLst>
              <a:path h="7977394" w="18055831">
                <a:moveTo>
                  <a:pt x="0" y="0"/>
                </a:moveTo>
                <a:lnTo>
                  <a:pt x="18055831" y="0"/>
                </a:lnTo>
                <a:lnTo>
                  <a:pt x="18055831" y="7977395"/>
                </a:lnTo>
                <a:lnTo>
                  <a:pt x="0" y="79773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7675" y="4829869"/>
            <a:ext cx="2495531" cy="2949264"/>
          </a:xfrm>
          <a:custGeom>
            <a:avLst/>
            <a:gdLst/>
            <a:ahLst/>
            <a:cxnLst/>
            <a:rect r="r" b="b" t="t" l="l"/>
            <a:pathLst>
              <a:path h="2949264" w="2495531">
                <a:moveTo>
                  <a:pt x="0" y="0"/>
                </a:moveTo>
                <a:lnTo>
                  <a:pt x="2495531" y="0"/>
                </a:lnTo>
                <a:lnTo>
                  <a:pt x="2495531" y="2949264"/>
                </a:lnTo>
                <a:lnTo>
                  <a:pt x="0" y="2949264"/>
                </a:lnTo>
                <a:lnTo>
                  <a:pt x="0" y="0"/>
                </a:lnTo>
                <a:close/>
              </a:path>
            </a:pathLst>
          </a:custGeom>
          <a:blipFill>
            <a:blip r:embed="rId4"/>
            <a:stretch>
              <a:fillRect l="0" t="0" r="0" b="0"/>
            </a:stretch>
          </a:blipFill>
        </p:spPr>
      </p:sp>
      <p:sp>
        <p:nvSpPr>
          <p:cNvPr name="Freeform 4" id="4"/>
          <p:cNvSpPr/>
          <p:nvPr/>
        </p:nvSpPr>
        <p:spPr>
          <a:xfrm flipH="false" flipV="false" rot="0">
            <a:off x="5806731" y="4829869"/>
            <a:ext cx="2517173" cy="2974841"/>
          </a:xfrm>
          <a:custGeom>
            <a:avLst/>
            <a:gdLst/>
            <a:ahLst/>
            <a:cxnLst/>
            <a:rect r="r" b="b" t="t" l="l"/>
            <a:pathLst>
              <a:path h="2974841" w="2517173">
                <a:moveTo>
                  <a:pt x="0" y="0"/>
                </a:moveTo>
                <a:lnTo>
                  <a:pt x="2517172" y="0"/>
                </a:lnTo>
                <a:lnTo>
                  <a:pt x="2517172" y="2974840"/>
                </a:lnTo>
                <a:lnTo>
                  <a:pt x="0" y="2974840"/>
                </a:lnTo>
                <a:lnTo>
                  <a:pt x="0" y="0"/>
                </a:lnTo>
                <a:close/>
              </a:path>
            </a:pathLst>
          </a:custGeom>
          <a:blipFill>
            <a:blip r:embed="rId5"/>
            <a:stretch>
              <a:fillRect l="0" t="0" r="0" b="0"/>
            </a:stretch>
          </a:blipFill>
        </p:spPr>
      </p:sp>
      <p:sp>
        <p:nvSpPr>
          <p:cNvPr name="Freeform 5" id="5"/>
          <p:cNvSpPr/>
          <p:nvPr/>
        </p:nvSpPr>
        <p:spPr>
          <a:xfrm flipH="false" flipV="false" rot="0">
            <a:off x="9835786" y="4829869"/>
            <a:ext cx="2517173" cy="2974841"/>
          </a:xfrm>
          <a:custGeom>
            <a:avLst/>
            <a:gdLst/>
            <a:ahLst/>
            <a:cxnLst/>
            <a:rect r="r" b="b" t="t" l="l"/>
            <a:pathLst>
              <a:path h="2974841" w="2517173">
                <a:moveTo>
                  <a:pt x="0" y="0"/>
                </a:moveTo>
                <a:lnTo>
                  <a:pt x="2517173" y="0"/>
                </a:lnTo>
                <a:lnTo>
                  <a:pt x="2517173" y="2974840"/>
                </a:lnTo>
                <a:lnTo>
                  <a:pt x="0" y="2974840"/>
                </a:lnTo>
                <a:lnTo>
                  <a:pt x="0" y="0"/>
                </a:lnTo>
                <a:close/>
              </a:path>
            </a:pathLst>
          </a:custGeom>
          <a:blipFill>
            <a:blip r:embed="rId6"/>
            <a:stretch>
              <a:fillRect l="0" t="0" r="0" b="0"/>
            </a:stretch>
          </a:blipFill>
        </p:spPr>
      </p:sp>
      <p:sp>
        <p:nvSpPr>
          <p:cNvPr name="Freeform 6" id="6"/>
          <p:cNvSpPr/>
          <p:nvPr/>
        </p:nvSpPr>
        <p:spPr>
          <a:xfrm flipH="false" flipV="false" rot="0">
            <a:off x="13867434" y="4829869"/>
            <a:ext cx="2517173" cy="2974841"/>
          </a:xfrm>
          <a:custGeom>
            <a:avLst/>
            <a:gdLst/>
            <a:ahLst/>
            <a:cxnLst/>
            <a:rect r="r" b="b" t="t" l="l"/>
            <a:pathLst>
              <a:path h="2974841" w="2517173">
                <a:moveTo>
                  <a:pt x="0" y="0"/>
                </a:moveTo>
                <a:lnTo>
                  <a:pt x="2517173" y="0"/>
                </a:lnTo>
                <a:lnTo>
                  <a:pt x="2517173" y="2974840"/>
                </a:lnTo>
                <a:lnTo>
                  <a:pt x="0" y="2974840"/>
                </a:lnTo>
                <a:lnTo>
                  <a:pt x="0" y="0"/>
                </a:lnTo>
                <a:close/>
              </a:path>
            </a:pathLst>
          </a:custGeom>
          <a:blipFill>
            <a:blip r:embed="rId7"/>
            <a:stretch>
              <a:fillRect l="0" t="0" r="0" b="0"/>
            </a:stretch>
          </a:blipFill>
        </p:spPr>
      </p:sp>
      <p:grpSp>
        <p:nvGrpSpPr>
          <p:cNvPr name="Group 7" id="7"/>
          <p:cNvGrpSpPr/>
          <p:nvPr/>
        </p:nvGrpSpPr>
        <p:grpSpPr>
          <a:xfrm rot="0">
            <a:off x="2607913" y="403153"/>
            <a:ext cx="12403771" cy="1819170"/>
            <a:chOff x="0" y="0"/>
            <a:chExt cx="16538361" cy="2425561"/>
          </a:xfrm>
        </p:grpSpPr>
        <p:sp>
          <p:nvSpPr>
            <p:cNvPr name="TextBox 8" id="8"/>
            <p:cNvSpPr txBox="true"/>
            <p:nvPr/>
          </p:nvSpPr>
          <p:spPr>
            <a:xfrm rot="0">
              <a:off x="945452" y="1831412"/>
              <a:ext cx="14647457" cy="594148"/>
            </a:xfrm>
            <a:prstGeom prst="rect">
              <a:avLst/>
            </a:prstGeom>
          </p:spPr>
          <p:txBody>
            <a:bodyPr anchor="t" rtlCol="false" tIns="0" lIns="0" bIns="0" rIns="0">
              <a:spAutoFit/>
            </a:bodyPr>
            <a:lstStyle/>
            <a:p>
              <a:pPr algn="ctr" marL="0" indent="0" lvl="0">
                <a:lnSpc>
                  <a:spcPts val="3200"/>
                </a:lnSpc>
                <a:spcBef>
                  <a:spcPct val="0"/>
                </a:spcBef>
              </a:pPr>
            </a:p>
          </p:txBody>
        </p:sp>
        <p:sp>
          <p:nvSpPr>
            <p:cNvPr name="TextBox 9" id="9"/>
            <p:cNvSpPr txBox="true"/>
            <p:nvPr/>
          </p:nvSpPr>
          <p:spPr>
            <a:xfrm rot="0">
              <a:off x="0" y="-9525"/>
              <a:ext cx="16538361" cy="1105281"/>
            </a:xfrm>
            <a:prstGeom prst="rect">
              <a:avLst/>
            </a:prstGeom>
          </p:spPr>
          <p:txBody>
            <a:bodyPr anchor="t" rtlCol="false" tIns="0" lIns="0" bIns="0" rIns="0">
              <a:spAutoFit/>
            </a:bodyPr>
            <a:lstStyle/>
            <a:p>
              <a:pPr algn="ctr" marL="0" indent="0" lvl="0">
                <a:lnSpc>
                  <a:spcPts val="6534"/>
                </a:lnSpc>
              </a:pPr>
              <a:r>
                <a:rPr lang="en-US" sz="5400">
                  <a:solidFill>
                    <a:srgbClr val="000000"/>
                  </a:solidFill>
                  <a:latin typeface="Baloo"/>
                </a:rPr>
                <a:t>Nuestros datos</a:t>
              </a:r>
            </a:p>
          </p:txBody>
        </p:sp>
      </p:grpSp>
      <p:sp>
        <p:nvSpPr>
          <p:cNvPr name="TextBox 10" id="10"/>
          <p:cNvSpPr txBox="true"/>
          <p:nvPr/>
        </p:nvSpPr>
        <p:spPr>
          <a:xfrm rot="0">
            <a:off x="1774022" y="2222323"/>
            <a:ext cx="15957500" cy="2419350"/>
          </a:xfrm>
          <a:prstGeom prst="rect">
            <a:avLst/>
          </a:prstGeom>
        </p:spPr>
        <p:txBody>
          <a:bodyPr anchor="t" rtlCol="false" tIns="0" lIns="0" bIns="0" rIns="0">
            <a:spAutoFit/>
          </a:bodyPr>
          <a:lstStyle/>
          <a:p>
            <a:pPr algn="just">
              <a:lnSpc>
                <a:spcPts val="3239"/>
              </a:lnSpc>
            </a:pPr>
            <a:r>
              <a:rPr lang="en-US" sz="2699">
                <a:solidFill>
                  <a:srgbClr val="000000"/>
                </a:solidFill>
                <a:latin typeface="DM Sans Bold"/>
              </a:rPr>
              <a:t>Nuestros datos son radiografías extraídas de Kaggle, con 4 categorías:</a:t>
            </a:r>
          </a:p>
          <a:p>
            <a:pPr algn="just">
              <a:lnSpc>
                <a:spcPts val="3239"/>
              </a:lnSpc>
            </a:pPr>
          </a:p>
          <a:p>
            <a:pPr algn="just">
              <a:lnSpc>
                <a:spcPts val="3239"/>
              </a:lnSpc>
            </a:pPr>
          </a:p>
          <a:p>
            <a:pPr algn="just">
              <a:lnSpc>
                <a:spcPts val="3239"/>
              </a:lnSpc>
            </a:pPr>
          </a:p>
          <a:p>
            <a:pPr algn="just">
              <a:lnSpc>
                <a:spcPts val="3239"/>
              </a:lnSpc>
            </a:pPr>
          </a:p>
          <a:p>
            <a:pPr algn="just">
              <a:lnSpc>
                <a:spcPts val="2999"/>
              </a:lnSpc>
              <a:spcBef>
                <a:spcPct val="0"/>
              </a:spcBef>
            </a:pPr>
            <a:r>
              <a:rPr lang="en-US" sz="2499">
                <a:solidFill>
                  <a:srgbClr val="000000"/>
                </a:solidFill>
                <a:latin typeface="DM Sans Bold"/>
              </a:rPr>
              <a:t>Non</a:t>
            </a:r>
            <a:r>
              <a:rPr lang="en-US" sz="2499">
                <a:solidFill>
                  <a:srgbClr val="000000"/>
                </a:solidFill>
                <a:latin typeface="DM Sans Bold"/>
              </a:rPr>
              <a:t>Demented                       VeryMildDemented              MildDemented                        ModerateDemented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DAGGAXlMycM</dc:identifier>
  <dcterms:modified xsi:type="dcterms:W3CDTF">2011-08-01T06:04:30Z</dcterms:modified>
  <cp:revision>1</cp:revision>
  <dc:title>Proyecto Final: Inteligencia Artificial</dc:title>
</cp:coreProperties>
</file>